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客户案例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客户案例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"/>
          <p:cNvSpPr/>
          <p:nvPr/>
        </p:nvSpPr>
        <p:spPr>
          <a:xfrm>
            <a:off x="2057400" y="1202332"/>
            <a:ext cx="4520109" cy="7788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image" Target="../media/image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镭晨科技…"/>
          <p:cNvSpPr txBox="1"/>
          <p:nvPr/>
        </p:nvSpPr>
        <p:spPr>
          <a:xfrm>
            <a:off x="5841999" y="4572000"/>
            <a:ext cx="12700001" cy="222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pc="240"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镭晨科技</a:t>
            </a:r>
          </a:p>
          <a:p>
            <a:pPr>
              <a:lnSpc>
                <a:spcPct val="150000"/>
              </a:lnSpc>
              <a:defRPr spc="240"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AIS30X Series-DIP产品介绍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卷积神经网络采用更类似于人的判别方式，针对多样化的测试情景可以有效识别，在保证检出率的情况下，降低误报率…"/>
          <p:cNvSpPr txBox="1"/>
          <p:nvPr/>
        </p:nvSpPr>
        <p:spPr>
          <a:xfrm>
            <a:off x="1904983" y="7005774"/>
            <a:ext cx="15209939" cy="431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卷积神经网络采用更类似于人的判别方式，针对多样化的测试情景可以有效识别，在保证检出率的情况下，降低误报率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对特征模糊识别能力强，有效检出焊锡上的锡洞，不受引脚、器件干扰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泛化能力强，能够识别颜色上的细微差异及焊点的不规则形状，实现低误报率</a:t>
            </a:r>
          </a:p>
        </p:txBody>
      </p:sp>
      <p:sp>
        <p:nvSpPr>
          <p:cNvPr id="137" name="技术现状…"/>
          <p:cNvSpPr txBox="1"/>
          <p:nvPr/>
        </p:nvSpPr>
        <p:spPr>
          <a:xfrm>
            <a:off x="1907417" y="3810000"/>
            <a:ext cx="19532601" cy="287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技术现状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波峰焊工艺下的BOTTOM面，焊点元件变化较大，需算法认知不同NG与不同OK，且不能漏测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AIS30X Series-DIP基于大数据训练的模型，元器件的识别准确率高，检出能力及泛化强，能矫正焊点多样化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偏差引起的报警，降低误报</a:t>
            </a:r>
          </a:p>
        </p:txBody>
      </p:sp>
      <p:sp>
        <p:nvSpPr>
          <p:cNvPr id="138" name="检出能力强"/>
          <p:cNvSpPr txBox="1"/>
          <p:nvPr/>
        </p:nvSpPr>
        <p:spPr>
          <a:xfrm>
            <a:off x="1905760" y="2755900"/>
            <a:ext cx="24003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检出能力强</a:t>
            </a:r>
          </a:p>
        </p:txBody>
      </p:sp>
      <p:sp>
        <p:nvSpPr>
          <p:cNvPr id="139" name="AIS30X Series-DIP｜技术优势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AIS30X Series-DIP｜技术优势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更少的FOV个数…"/>
          <p:cNvSpPr txBox="1"/>
          <p:nvPr/>
        </p:nvSpPr>
        <p:spPr>
          <a:xfrm>
            <a:off x="1905760" y="5472840"/>
            <a:ext cx="9241434" cy="554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更少的FOV个数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智能跳过无焊点位置，减少FOV数量，提高效率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更短的拍照路径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减少跨度大的 FOV跳跃，进一步节约时间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更合适的成像位置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避免FOV连接处的焊锡点，保证测试效果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GPU图像并行处理，数据运行速度更快</a:t>
            </a:r>
          </a:p>
        </p:txBody>
      </p:sp>
      <p:pic>
        <p:nvPicPr>
          <p:cNvPr id="14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34165" y="3783782"/>
            <a:ext cx="8327136" cy="789595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遗传算法路径规划"/>
          <p:cNvSpPr txBox="1"/>
          <p:nvPr/>
        </p:nvSpPr>
        <p:spPr>
          <a:xfrm>
            <a:off x="1905760" y="3810000"/>
            <a:ext cx="33655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遗传算法路径规划</a:t>
            </a:r>
          </a:p>
        </p:txBody>
      </p:sp>
      <p:sp>
        <p:nvSpPr>
          <p:cNvPr id="144" name="检测速度快"/>
          <p:cNvSpPr txBox="1"/>
          <p:nvPr/>
        </p:nvSpPr>
        <p:spPr>
          <a:xfrm>
            <a:off x="1905760" y="2755900"/>
            <a:ext cx="24003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检测速度快</a:t>
            </a:r>
          </a:p>
        </p:txBody>
      </p:sp>
      <p:sp>
        <p:nvSpPr>
          <p:cNvPr id="145" name="AIS30X Series-DIP｜技术优势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AIS30X Series-DIP｜技术优势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支持拼板检测…"/>
          <p:cNvSpPr txBox="1"/>
          <p:nvPr/>
        </p:nvSpPr>
        <p:spPr>
          <a:xfrm>
            <a:off x="1905760" y="5616983"/>
            <a:ext cx="3885407" cy="278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支持拼板检测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支持混板检测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Bad Mark跳过模式</a:t>
            </a:r>
          </a:p>
        </p:txBody>
      </p:sp>
      <p:pic>
        <p:nvPicPr>
          <p:cNvPr id="14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2318" y="5464583"/>
            <a:ext cx="12386111" cy="719733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结合工厂生产模式的多样化，可设计多种检测模式，支持检测多机型生产、替代料等多种模式"/>
          <p:cNvSpPr txBox="1"/>
          <p:nvPr/>
        </p:nvSpPr>
        <p:spPr>
          <a:xfrm>
            <a:off x="1905760" y="3810000"/>
            <a:ext cx="167767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结合工厂生产模式的多样化，可设计多种检测模式，支持检测多机型生产、替代料等多种模式</a:t>
            </a:r>
          </a:p>
        </p:txBody>
      </p:sp>
      <p:sp>
        <p:nvSpPr>
          <p:cNvPr id="150" name="检测模式多"/>
          <p:cNvSpPr txBox="1"/>
          <p:nvPr/>
        </p:nvSpPr>
        <p:spPr>
          <a:xfrm>
            <a:off x="1905760" y="2755900"/>
            <a:ext cx="24003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检测模式多</a:t>
            </a:r>
          </a:p>
        </p:txBody>
      </p:sp>
      <p:sp>
        <p:nvSpPr>
          <p:cNvPr id="151" name="AIS30X Series-DIP｜技术优势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AIS30X Series-DIP｜技术优势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IS30X Series-DIP｜技术优势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AIS30X Series-DIP｜技术优势</a:t>
            </a:r>
          </a:p>
        </p:txBody>
      </p:sp>
      <p:sp>
        <p:nvSpPr>
          <p:cNvPr id="154" name="相机自动读取条码（条形码，二维码）…"/>
          <p:cNvSpPr txBox="1"/>
          <p:nvPr/>
        </p:nvSpPr>
        <p:spPr>
          <a:xfrm>
            <a:off x="1905191" y="4924452"/>
            <a:ext cx="12577367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相机自动读取条码（条形码，二维码）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数据完整，包括整体统计数据，及每一片检测板卡的所有检测信息*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支持一键导出，便于回溯，数据可与MES系统实现有效对接</a:t>
            </a:r>
          </a:p>
        </p:txBody>
      </p:sp>
      <p:sp>
        <p:nvSpPr>
          <p:cNvPr id="155" name="测试数据详细"/>
          <p:cNvSpPr txBox="1"/>
          <p:nvPr/>
        </p:nvSpPr>
        <p:spPr>
          <a:xfrm>
            <a:off x="1905191" y="2755900"/>
            <a:ext cx="28575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测试数据详细</a:t>
            </a:r>
          </a:p>
        </p:txBody>
      </p:sp>
      <p:sp>
        <p:nvSpPr>
          <p:cNvPr id="156" name="测试数据实时保留，可导出详细数据报表，有利于工艺改善和生产追溯"/>
          <p:cNvSpPr txBox="1"/>
          <p:nvPr/>
        </p:nvSpPr>
        <p:spPr>
          <a:xfrm>
            <a:off x="1905191" y="3822700"/>
            <a:ext cx="127127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测试数据实时保留，可导出详细数据报表，有利于工艺改善和生产追溯</a:t>
            </a:r>
          </a:p>
        </p:txBody>
      </p:sp>
      <p:sp>
        <p:nvSpPr>
          <p:cNvPr id="157" name="*在软硬件正常运行的情况下"/>
          <p:cNvSpPr txBox="1"/>
          <p:nvPr/>
        </p:nvSpPr>
        <p:spPr>
          <a:xfrm>
            <a:off x="1905191" y="12941985"/>
            <a:ext cx="389051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*在软硬件正常运行的情况下</a:t>
            </a:r>
          </a:p>
        </p:txBody>
      </p:sp>
      <p:pic>
        <p:nvPicPr>
          <p:cNvPr id="158" name="企业微信截图_7d387680-56bf-438c-abff-19b766b73749.png" descr="企业微信截图_7d387680-56bf-438c-abff-19b766b737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191" y="7299289"/>
            <a:ext cx="9026862" cy="5077610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</p:pic>
      <p:pic>
        <p:nvPicPr>
          <p:cNvPr id="159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70276" y="7370957"/>
            <a:ext cx="6375528" cy="3896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92833" y="8048837"/>
            <a:ext cx="5259296" cy="4081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图像" descr="图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421093" y="9338939"/>
            <a:ext cx="4355065" cy="295504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矩形"/>
          <p:cNvSpPr/>
          <p:nvPr/>
        </p:nvSpPr>
        <p:spPr>
          <a:xfrm>
            <a:off x="12468627" y="7303130"/>
            <a:ext cx="8439217" cy="5082482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远程调控、集中管理，减少工作中断，提高生产效能…"/>
          <p:cNvSpPr txBox="1"/>
          <p:nvPr/>
        </p:nvSpPr>
        <p:spPr>
          <a:xfrm>
            <a:off x="1905191" y="5846241"/>
            <a:ext cx="9980812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远程调控、集中管理，减少工作中断，提高生产效能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远程离线编程，编程的同时不影响检测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远程支持，快速响应维护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复判工作站，一对多复判</a:t>
            </a:r>
          </a:p>
        </p:txBody>
      </p:sp>
      <p:sp>
        <p:nvSpPr>
          <p:cNvPr id="165" name="支持远程编程、调试、管理，节省换线时间，支持一对多复判"/>
          <p:cNvSpPr txBox="1"/>
          <p:nvPr/>
        </p:nvSpPr>
        <p:spPr>
          <a:xfrm>
            <a:off x="1905191" y="3822700"/>
            <a:ext cx="110871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支持远程编程、调试、管理，节省换线时间，支持一对多复判</a:t>
            </a:r>
          </a:p>
        </p:txBody>
      </p:sp>
      <p:sp>
        <p:nvSpPr>
          <p:cNvPr id="166" name="集中管理，远程服务"/>
          <p:cNvSpPr txBox="1"/>
          <p:nvPr/>
        </p:nvSpPr>
        <p:spPr>
          <a:xfrm>
            <a:off x="1905191" y="2755900"/>
            <a:ext cx="42291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集中管理，远程服务</a:t>
            </a:r>
          </a:p>
        </p:txBody>
      </p:sp>
      <p:sp>
        <p:nvSpPr>
          <p:cNvPr id="167" name="AIS30X Series-DIP｜技术优势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AIS30X Series-DIP｜技术优势</a:t>
            </a:r>
          </a:p>
        </p:txBody>
      </p:sp>
      <p:pic>
        <p:nvPicPr>
          <p:cNvPr id="16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3631" y="5275458"/>
            <a:ext cx="12115022" cy="771276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矩形"/>
          <p:cNvSpPr/>
          <p:nvPr/>
        </p:nvSpPr>
        <p:spPr>
          <a:xfrm>
            <a:off x="18374955" y="5676912"/>
            <a:ext cx="3733239" cy="72120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70" name="300.jpg" descr="300.jpg"/>
          <p:cNvPicPr>
            <a:picLocks noChangeAspect="1"/>
          </p:cNvPicPr>
          <p:nvPr/>
        </p:nvPicPr>
        <p:blipFill>
          <a:blip r:embed="rId3">
            <a:extLst/>
          </a:blip>
          <a:srcRect l="8197" t="0" r="0" b="0"/>
          <a:stretch>
            <a:fillRect/>
          </a:stretch>
        </p:blipFill>
        <p:spPr>
          <a:xfrm>
            <a:off x="18417535" y="5782071"/>
            <a:ext cx="2095501" cy="1866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300.jpg" descr="300.jpg"/>
          <p:cNvPicPr>
            <a:picLocks noChangeAspect="1"/>
          </p:cNvPicPr>
          <p:nvPr/>
        </p:nvPicPr>
        <p:blipFill>
          <a:blip r:embed="rId3">
            <a:extLst/>
          </a:blip>
          <a:srcRect l="8197" t="0" r="0" b="0"/>
          <a:stretch>
            <a:fillRect/>
          </a:stretch>
        </p:blipFill>
        <p:spPr>
          <a:xfrm>
            <a:off x="20577598" y="5782071"/>
            <a:ext cx="2095501" cy="1866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300.jpg" descr="300.jpg"/>
          <p:cNvPicPr>
            <a:picLocks noChangeAspect="1"/>
          </p:cNvPicPr>
          <p:nvPr/>
        </p:nvPicPr>
        <p:blipFill>
          <a:blip r:embed="rId3">
            <a:extLst/>
          </a:blip>
          <a:srcRect l="8197" t="0" r="0" b="0"/>
          <a:stretch>
            <a:fillRect/>
          </a:stretch>
        </p:blipFill>
        <p:spPr>
          <a:xfrm>
            <a:off x="18417535" y="8147787"/>
            <a:ext cx="2095501" cy="1866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300.jpg" descr="300.jpg"/>
          <p:cNvPicPr>
            <a:picLocks noChangeAspect="1"/>
          </p:cNvPicPr>
          <p:nvPr/>
        </p:nvPicPr>
        <p:blipFill>
          <a:blip r:embed="rId3">
            <a:extLst/>
          </a:blip>
          <a:srcRect l="8197" t="0" r="0" b="0"/>
          <a:stretch>
            <a:fillRect/>
          </a:stretch>
        </p:blipFill>
        <p:spPr>
          <a:xfrm>
            <a:off x="20577598" y="8147787"/>
            <a:ext cx="2095501" cy="1866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300.jpg" descr="300.jpg"/>
          <p:cNvPicPr>
            <a:picLocks noChangeAspect="1"/>
          </p:cNvPicPr>
          <p:nvPr/>
        </p:nvPicPr>
        <p:blipFill>
          <a:blip r:embed="rId3">
            <a:extLst/>
          </a:blip>
          <a:srcRect l="8197" t="0" r="0" b="0"/>
          <a:stretch>
            <a:fillRect/>
          </a:stretch>
        </p:blipFill>
        <p:spPr>
          <a:xfrm>
            <a:off x="18417535" y="10538903"/>
            <a:ext cx="2095501" cy="1866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300.jpg" descr="300.jpg"/>
          <p:cNvPicPr>
            <a:picLocks noChangeAspect="1"/>
          </p:cNvPicPr>
          <p:nvPr/>
        </p:nvPicPr>
        <p:blipFill>
          <a:blip r:embed="rId3">
            <a:extLst/>
          </a:blip>
          <a:srcRect l="8197" t="0" r="0" b="0"/>
          <a:stretch>
            <a:fillRect/>
          </a:stretch>
        </p:blipFill>
        <p:spPr>
          <a:xfrm>
            <a:off x="20577598" y="10538903"/>
            <a:ext cx="2095501" cy="1866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圆角矩形"/>
          <p:cNvSpPr/>
          <p:nvPr/>
        </p:nvSpPr>
        <p:spPr>
          <a:xfrm>
            <a:off x="7183459" y="9813684"/>
            <a:ext cx="2924587" cy="878841"/>
          </a:xfrm>
          <a:prstGeom prst="roundRect">
            <a:avLst>
              <a:gd name="adj" fmla="val 21676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圆角矩形"/>
          <p:cNvSpPr/>
          <p:nvPr/>
        </p:nvSpPr>
        <p:spPr>
          <a:xfrm>
            <a:off x="1909204" y="9813684"/>
            <a:ext cx="2924587" cy="878841"/>
          </a:xfrm>
          <a:prstGeom prst="roundRect">
            <a:avLst>
              <a:gd name="adj" fmla="val 21676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AOI检测软件"/>
          <p:cNvSpPr txBox="1"/>
          <p:nvPr/>
        </p:nvSpPr>
        <p:spPr>
          <a:xfrm>
            <a:off x="2151503" y="9916554"/>
            <a:ext cx="243998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AOI检测软件</a:t>
            </a:r>
          </a:p>
        </p:txBody>
      </p:sp>
      <p:sp>
        <p:nvSpPr>
          <p:cNvPr id="180" name="AI训练工具，设备端可自主训练特殊器件，可自动识别，提高检测精度"/>
          <p:cNvSpPr txBox="1"/>
          <p:nvPr/>
        </p:nvSpPr>
        <p:spPr>
          <a:xfrm>
            <a:off x="1905760" y="3810000"/>
            <a:ext cx="1350307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AI训练工具，设备端可自主训练特殊器件，可自动识别，提高检测精度</a:t>
            </a:r>
          </a:p>
        </p:txBody>
      </p:sp>
      <p:sp>
        <p:nvSpPr>
          <p:cNvPr id="181" name="检测范围广"/>
          <p:cNvSpPr txBox="1"/>
          <p:nvPr/>
        </p:nvSpPr>
        <p:spPr>
          <a:xfrm>
            <a:off x="1905760" y="2755900"/>
            <a:ext cx="24003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检测范围广</a:t>
            </a:r>
          </a:p>
        </p:txBody>
      </p:sp>
      <p:sp>
        <p:nvSpPr>
          <p:cNvPr id="182" name="AOI训练工具"/>
          <p:cNvSpPr txBox="1"/>
          <p:nvPr/>
        </p:nvSpPr>
        <p:spPr>
          <a:xfrm>
            <a:off x="7425758" y="9916554"/>
            <a:ext cx="243998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AOI训练工具</a:t>
            </a:r>
          </a:p>
        </p:txBody>
      </p:sp>
      <p:sp>
        <p:nvSpPr>
          <p:cNvPr id="183" name="线条"/>
          <p:cNvSpPr/>
          <p:nvPr/>
        </p:nvSpPr>
        <p:spPr>
          <a:xfrm>
            <a:off x="4996258" y="10253104"/>
            <a:ext cx="20247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" name="线条"/>
          <p:cNvSpPr/>
          <p:nvPr/>
        </p:nvSpPr>
        <p:spPr>
          <a:xfrm>
            <a:off x="3370579" y="10692130"/>
            <a:ext cx="5274311" cy="637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5" name="形状"/>
          <p:cNvSpPr/>
          <p:nvPr/>
        </p:nvSpPr>
        <p:spPr>
          <a:xfrm>
            <a:off x="5208610" y="9101579"/>
            <a:ext cx="1600029" cy="964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6" name="数据"/>
          <p:cNvSpPr txBox="1"/>
          <p:nvPr/>
        </p:nvSpPr>
        <p:spPr>
          <a:xfrm>
            <a:off x="5545074" y="9400662"/>
            <a:ext cx="9271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数据</a:t>
            </a:r>
          </a:p>
        </p:txBody>
      </p:sp>
      <p:sp>
        <p:nvSpPr>
          <p:cNvPr id="187" name="线条"/>
          <p:cNvSpPr/>
          <p:nvPr/>
        </p:nvSpPr>
        <p:spPr>
          <a:xfrm>
            <a:off x="10194312" y="10253104"/>
            <a:ext cx="48576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8" name="线条"/>
          <p:cNvSpPr/>
          <p:nvPr/>
        </p:nvSpPr>
        <p:spPr>
          <a:xfrm flipV="1">
            <a:off x="10692328" y="9903854"/>
            <a:ext cx="1" cy="6985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9" name="线条"/>
          <p:cNvSpPr/>
          <p:nvPr/>
        </p:nvSpPr>
        <p:spPr>
          <a:xfrm>
            <a:off x="10705028" y="10596004"/>
            <a:ext cx="48576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0" name="线条"/>
          <p:cNvSpPr/>
          <p:nvPr/>
        </p:nvSpPr>
        <p:spPr>
          <a:xfrm>
            <a:off x="10692328" y="9915284"/>
            <a:ext cx="48576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1" name="极性预训练模型"/>
          <p:cNvSpPr txBox="1"/>
          <p:nvPr/>
        </p:nvSpPr>
        <p:spPr>
          <a:xfrm>
            <a:off x="11233924" y="9572080"/>
            <a:ext cx="29591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极性预训练模型</a:t>
            </a:r>
          </a:p>
        </p:txBody>
      </p:sp>
      <p:sp>
        <p:nvSpPr>
          <p:cNvPr id="192" name="二分类预训练模型"/>
          <p:cNvSpPr txBox="1"/>
          <p:nvPr/>
        </p:nvSpPr>
        <p:spPr>
          <a:xfrm>
            <a:off x="11233924" y="10259454"/>
            <a:ext cx="33655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二分类预训练模型</a:t>
            </a:r>
          </a:p>
        </p:txBody>
      </p:sp>
      <p:sp>
        <p:nvSpPr>
          <p:cNvPr id="193" name="快速学习新器件及焊点…"/>
          <p:cNvSpPr txBox="1"/>
          <p:nvPr/>
        </p:nvSpPr>
        <p:spPr>
          <a:xfrm>
            <a:off x="1905760" y="5207468"/>
            <a:ext cx="7768234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快速学习新器件及焊点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可通过训练，让设备认识器件不同形态, 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真正降低误报率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测试能力快速迭代、不断升级</a:t>
            </a:r>
          </a:p>
        </p:txBody>
      </p:sp>
      <p:sp>
        <p:nvSpPr>
          <p:cNvPr id="194" name="AIS30X Series-DIP｜技术优势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AIS30X Series-DIP｜技术优势</a:t>
            </a:r>
          </a:p>
        </p:txBody>
      </p:sp>
      <p:pic>
        <p:nvPicPr>
          <p:cNvPr id="195" name="企业微信截图_8c34909a-c590-4b79-9314-7b09316b2efa.png" descr="企业微信截图_8c34909a-c590-4b79-9314-7b09316b2ef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13" y="4775200"/>
            <a:ext cx="7433590" cy="445889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196" name="企业微信截图_c57e10b3-1e0b-436f-8d04-b176b3a06c6e.png" descr="企业微信截图_c57e10b3-1e0b-436f-8d04-b176b3a06c6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07059" y="8146375"/>
            <a:ext cx="7429501" cy="445644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配合AIS30X使用，快速定位缺陷位置"/>
          <p:cNvSpPr txBox="1"/>
          <p:nvPr/>
        </p:nvSpPr>
        <p:spPr>
          <a:xfrm>
            <a:off x="1905000" y="2755900"/>
            <a:ext cx="7633544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配合AIS30X使用，快速定位缺陷位置</a:t>
            </a:r>
          </a:p>
        </p:txBody>
      </p:sp>
      <p:sp>
        <p:nvSpPr>
          <p:cNvPr id="199" name="选配产品｜返修台"/>
          <p:cNvSpPr txBox="1"/>
          <p:nvPr/>
        </p:nvSpPr>
        <p:spPr>
          <a:xfrm>
            <a:off x="1905000" y="952499"/>
            <a:ext cx="4371341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选配产品｜返修台</a:t>
            </a:r>
          </a:p>
        </p:txBody>
      </p:sp>
      <p:sp>
        <p:nvSpPr>
          <p:cNvPr id="200" name="离线/在线自由选择…"/>
          <p:cNvSpPr txBox="1"/>
          <p:nvPr/>
        </p:nvSpPr>
        <p:spPr>
          <a:xfrm>
            <a:off x="1905000" y="4442460"/>
            <a:ext cx="10906522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离线/在线自由选择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单点/多点光标指引自由切换，对位精度高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整板投影引导人员快速维修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避免人工寻找，支持多工位作业，提高维修效率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多种指引颜色选择，避免版面颜色干扰</a:t>
            </a:r>
          </a:p>
          <a:p>
            <a:pPr marL="406400" indent="-406400" algn="l">
              <a:buSzPct val="123000"/>
              <a:buChar char="•"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分区域指引，效率更高</a:t>
            </a:r>
          </a:p>
        </p:txBody>
      </p:sp>
      <p:pic>
        <p:nvPicPr>
          <p:cNvPr id="201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78893" y="2605788"/>
            <a:ext cx="9396630" cy="470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图像" descr="图像"/>
          <p:cNvPicPr>
            <a:picLocks noChangeAspect="1"/>
          </p:cNvPicPr>
          <p:nvPr/>
        </p:nvPicPr>
        <p:blipFill>
          <a:blip r:embed="rId3">
            <a:extLst/>
          </a:blip>
          <a:srcRect l="1068" t="5835" r="1068" b="5835"/>
          <a:stretch>
            <a:fillRect/>
          </a:stretch>
        </p:blipFill>
        <p:spPr>
          <a:xfrm>
            <a:off x="13379001" y="7495204"/>
            <a:ext cx="9396477" cy="4747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镭晨科技｜用AI引领AOI新时代"/>
          <p:cNvSpPr txBox="1"/>
          <p:nvPr/>
        </p:nvSpPr>
        <p:spPr>
          <a:xfrm>
            <a:off x="1905000" y="952499"/>
            <a:ext cx="745323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镭晨科技</a:t>
            </a:r>
            <a:r>
              <a:t>｜</a:t>
            </a:r>
            <a:r>
              <a:t>用AI引领AOI新时代</a:t>
            </a:r>
          </a:p>
        </p:txBody>
      </p:sp>
      <p:sp>
        <p:nvSpPr>
          <p:cNvPr id="205" name="镭晨科技深耕行业多年，始终秉承“让工业检测更简单”的企业使命。以深度学习算法为核心，专注电子行业。以PCBA生产过程视觉检测标准化方案为基础，为客户提供各种光学检测方案"/>
          <p:cNvSpPr txBox="1"/>
          <p:nvPr/>
        </p:nvSpPr>
        <p:spPr>
          <a:xfrm>
            <a:off x="1904730" y="2946400"/>
            <a:ext cx="19268212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镭晨科技深耕行业多年，始终秉承</a:t>
            </a:r>
            <a:r>
              <a:rPr b="1">
                <a:solidFill>
                  <a:srgbClr val="266FA1"/>
                </a:solidFill>
              </a:rPr>
              <a:t>“让工业检测更简单”</a:t>
            </a:r>
            <a:r>
              <a:t>的企业使命。以</a:t>
            </a:r>
            <a:r>
              <a:rPr b="1">
                <a:solidFill>
                  <a:srgbClr val="266FA1"/>
                </a:solidFill>
              </a:rPr>
              <a:t>深度学习算法</a:t>
            </a:r>
            <a:r>
              <a:t>为</a:t>
            </a:r>
            <a:r>
              <a:t>核心，专注电子行业。以PCBA生产过程视觉检测标准化方案为基础，为客户提供各种光学检测</a:t>
            </a:r>
            <a:r>
              <a:t>方案</a:t>
            </a:r>
          </a:p>
        </p:txBody>
      </p:sp>
      <p:pic>
        <p:nvPicPr>
          <p:cNvPr id="206" name="企业微信截图_b978d2dd-fa69-469f-8c24-1464bc0a3fb6.png" descr="企业微信截图_b978d2dd-fa69-469f-8c24-1464bc0a3fb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730" y="6650446"/>
            <a:ext cx="20431360" cy="607965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成立至今，镭晨科技已获得多项认证。拥有发明、实用新型、外观专利、软件著作权共77项，其中发明专利超过一半，各类产品具有自主的知识产权"/>
          <p:cNvSpPr txBox="1"/>
          <p:nvPr/>
        </p:nvSpPr>
        <p:spPr>
          <a:xfrm>
            <a:off x="1904729" y="4836523"/>
            <a:ext cx="1926821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成立至今，镭晨科技已获得多项认证。拥有发明、实用新型、外观专利、软件著作权共77项，其中发明专利超过一半，各类产品具有自主的知识产权</a:t>
            </a:r>
          </a:p>
        </p:txBody>
      </p:sp>
      <p:sp>
        <p:nvSpPr>
          <p:cNvPr id="208" name="*统计截止至2021.1.21"/>
          <p:cNvSpPr txBox="1"/>
          <p:nvPr/>
        </p:nvSpPr>
        <p:spPr>
          <a:xfrm>
            <a:off x="1911655" y="12700686"/>
            <a:ext cx="311289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*统计截止至2021.1.21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携手并进 合作共赢"/>
          <p:cNvSpPr txBox="1"/>
          <p:nvPr/>
        </p:nvSpPr>
        <p:spPr>
          <a:xfrm>
            <a:off x="1905000" y="948429"/>
            <a:ext cx="451953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携手并进 合作共赢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二维码.png" descr="二维码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6115" y="10122221"/>
            <a:ext cx="1891770" cy="189176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让工业检测更简单"/>
          <p:cNvSpPr txBox="1"/>
          <p:nvPr/>
        </p:nvSpPr>
        <p:spPr>
          <a:xfrm>
            <a:off x="8079897" y="5059595"/>
            <a:ext cx="8224207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pc="240"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让工业检测更简单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成组"/>
          <p:cNvGrpSpPr/>
          <p:nvPr/>
        </p:nvGrpSpPr>
        <p:grpSpPr>
          <a:xfrm>
            <a:off x="-3320" y="2515201"/>
            <a:ext cx="24409076" cy="9715501"/>
            <a:chOff x="0" y="0"/>
            <a:chExt cx="24409075" cy="9715500"/>
          </a:xfrm>
        </p:grpSpPr>
        <p:pic>
          <p:nvPicPr>
            <p:cNvPr id="44" name="3月.png" descr="3月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917" t="931" r="0" b="931"/>
            <a:stretch>
              <a:fillRect/>
            </a:stretch>
          </p:blipFill>
          <p:spPr>
            <a:xfrm>
              <a:off x="0" y="793"/>
              <a:ext cx="23428849" cy="9714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图像" descr="图像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107732" y="0"/>
              <a:ext cx="13301344" cy="9715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设备原理…"/>
          <p:cNvSpPr txBox="1"/>
          <p:nvPr/>
        </p:nvSpPr>
        <p:spPr>
          <a:xfrm>
            <a:off x="12255500" y="8458200"/>
            <a:ext cx="10833059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pc="160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设备原理</a:t>
            </a:r>
          </a:p>
          <a:p>
            <a:pPr algn="l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通过高精度彩色工业相机实时抓取板卡图像，采取卷积神经网络算法处理图像，智能判定元器件及焊点不良</a:t>
            </a:r>
          </a:p>
        </p:txBody>
      </p:sp>
      <p:sp>
        <p:nvSpPr>
          <p:cNvPr id="48" name="设备型号  AIS301 / AIS303 / AIS303-L"/>
          <p:cNvSpPr txBox="1"/>
          <p:nvPr/>
        </p:nvSpPr>
        <p:spPr>
          <a:xfrm>
            <a:off x="12255500" y="6553801"/>
            <a:ext cx="7587417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pc="160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设备型号  AIS301 / AIS303 / AIS303-L</a:t>
            </a:r>
          </a:p>
        </p:txBody>
      </p:sp>
      <p:sp>
        <p:nvSpPr>
          <p:cNvPr id="49" name="AIS30X Series-DIP｜产品概述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AIS30X Series-DIP｜</a:t>
            </a:r>
            <a:r>
              <a:t>产品概述</a:t>
            </a:r>
          </a:p>
        </p:txBody>
      </p:sp>
      <p:sp>
        <p:nvSpPr>
          <p:cNvPr id="50" name="在线PCBA焊锡光学检测设备…"/>
          <p:cNvSpPr txBox="1"/>
          <p:nvPr/>
        </p:nvSpPr>
        <p:spPr>
          <a:xfrm>
            <a:off x="12255500" y="4378360"/>
            <a:ext cx="6043368" cy="1909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l" defTabSz="914400">
              <a:lnSpc>
                <a:spcPct val="120000"/>
              </a:lnSpc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在线PCBA焊锡光学检测设备</a:t>
            </a:r>
          </a:p>
          <a:p>
            <a:pPr algn="l" defTabSz="914400">
              <a:lnSpc>
                <a:spcPct val="120000"/>
              </a:lnSpc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检测DIP元件的焊锡缺陷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IS30X Series-DIP｜应用场景&amp;范围"/>
          <p:cNvSpPr txBox="1"/>
          <p:nvPr/>
        </p:nvSpPr>
        <p:spPr>
          <a:xfrm>
            <a:off x="1905000" y="952499"/>
            <a:ext cx="8877893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AIS30X Series-DIP｜</a:t>
            </a:r>
            <a:r>
              <a:t>应用场景&amp;范围</a:t>
            </a:r>
          </a:p>
        </p:txBody>
      </p:sp>
      <p:pic>
        <p:nvPicPr>
          <p:cNvPr id="5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8946486"/>
            <a:ext cx="20447926" cy="32249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可检测缺陷实例"/>
          <p:cNvSpPr txBox="1"/>
          <p:nvPr/>
        </p:nvSpPr>
        <p:spPr>
          <a:xfrm>
            <a:off x="1905000" y="8135970"/>
            <a:ext cx="29591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可检测缺陷实例</a:t>
            </a:r>
          </a:p>
        </p:txBody>
      </p:sp>
      <p:sp>
        <p:nvSpPr>
          <p:cNvPr id="55" name="应用场景｜DIP段波峰焊后"/>
          <p:cNvSpPr txBox="1"/>
          <p:nvPr/>
        </p:nvSpPr>
        <p:spPr>
          <a:xfrm>
            <a:off x="1905000" y="2670679"/>
            <a:ext cx="485576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应用场景｜DIP段波峰焊后</a:t>
            </a:r>
          </a:p>
        </p:txBody>
      </p:sp>
      <p:pic>
        <p:nvPicPr>
          <p:cNvPr id="56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4450" y="3517374"/>
            <a:ext cx="14135100" cy="445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IS30X Series-DIP｜设备架构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AIS30X Series-DIP｜</a:t>
            </a:r>
            <a:r>
              <a:t>设备架构</a:t>
            </a:r>
          </a:p>
        </p:txBody>
      </p:sp>
      <p:grpSp>
        <p:nvGrpSpPr>
          <p:cNvPr id="61" name="成组"/>
          <p:cNvGrpSpPr/>
          <p:nvPr/>
        </p:nvGrpSpPr>
        <p:grpSpPr>
          <a:xfrm>
            <a:off x="1908314" y="2913862"/>
            <a:ext cx="1613445" cy="650594"/>
            <a:chOff x="0" y="57149"/>
            <a:chExt cx="1613444" cy="650593"/>
          </a:xfrm>
        </p:grpSpPr>
        <p:sp>
          <p:nvSpPr>
            <p:cNvPr id="59" name="AIS301"/>
            <p:cNvSpPr txBox="1"/>
            <p:nvPr/>
          </p:nvSpPr>
          <p:spPr>
            <a:xfrm>
              <a:off x="0" y="57149"/>
              <a:ext cx="1469827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just" defTabSz="457200">
                <a:defRPr b="1"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AIS301</a:t>
              </a:r>
            </a:p>
          </p:txBody>
        </p:sp>
        <p:sp>
          <p:nvSpPr>
            <p:cNvPr id="60" name="线条"/>
            <p:cNvSpPr/>
            <p:nvPr/>
          </p:nvSpPr>
          <p:spPr>
            <a:xfrm>
              <a:off x="0" y="707743"/>
              <a:ext cx="1613445" cy="1"/>
            </a:xfrm>
            <a:prstGeom prst="line">
              <a:avLst/>
            </a:prstGeom>
            <a:noFill/>
            <a:ln w="25400" cap="flat">
              <a:solidFill>
                <a:srgbClr val="266FA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4" name="成组"/>
          <p:cNvGrpSpPr/>
          <p:nvPr/>
        </p:nvGrpSpPr>
        <p:grpSpPr>
          <a:xfrm>
            <a:off x="1907249" y="8126655"/>
            <a:ext cx="6861251" cy="1016440"/>
            <a:chOff x="0" y="0"/>
            <a:chExt cx="6861250" cy="1016439"/>
          </a:xfrm>
        </p:grpSpPr>
        <p:sp>
          <p:nvSpPr>
            <p:cNvPr id="62" name="兼容主流尺寸，功能稳定，性价比高"/>
            <p:cNvSpPr txBox="1"/>
            <p:nvPr/>
          </p:nvSpPr>
          <p:spPr>
            <a:xfrm>
              <a:off x="102216" y="137801"/>
              <a:ext cx="6656819" cy="702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兼容主流尺寸，功能稳定，性价比高</a:t>
              </a:r>
            </a:p>
          </p:txBody>
        </p:sp>
        <p:sp>
          <p:nvSpPr>
            <p:cNvPr id="63" name="圆角矩形"/>
            <p:cNvSpPr/>
            <p:nvPr/>
          </p:nvSpPr>
          <p:spPr>
            <a:xfrm>
              <a:off x="0" y="0"/>
              <a:ext cx="6861251" cy="1016440"/>
            </a:xfrm>
            <a:prstGeom prst="roundRect">
              <a:avLst>
                <a:gd name="adj" fmla="val 18856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67" name="成组"/>
          <p:cNvGrpSpPr/>
          <p:nvPr/>
        </p:nvGrpSpPr>
        <p:grpSpPr>
          <a:xfrm>
            <a:off x="1907249" y="6483498"/>
            <a:ext cx="6861251" cy="1016187"/>
            <a:chOff x="0" y="0"/>
            <a:chExt cx="6861250" cy="1016185"/>
          </a:xfrm>
        </p:grpSpPr>
        <p:sp>
          <p:nvSpPr>
            <p:cNvPr id="65" name="优化结构设计，减小设备体积"/>
            <p:cNvSpPr txBox="1"/>
            <p:nvPr/>
          </p:nvSpPr>
          <p:spPr>
            <a:xfrm>
              <a:off x="610478" y="143132"/>
              <a:ext cx="5640294" cy="729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优化结构设计，减小设备体积</a:t>
              </a:r>
            </a:p>
          </p:txBody>
        </p:sp>
        <p:sp>
          <p:nvSpPr>
            <p:cNvPr id="66" name="圆角矩形"/>
            <p:cNvSpPr/>
            <p:nvPr/>
          </p:nvSpPr>
          <p:spPr>
            <a:xfrm>
              <a:off x="0" y="0"/>
              <a:ext cx="6861251" cy="1016186"/>
            </a:xfrm>
            <a:prstGeom prst="roundRect">
              <a:avLst>
                <a:gd name="adj" fmla="val 1959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70" name="成组"/>
          <p:cNvGrpSpPr/>
          <p:nvPr/>
        </p:nvGrpSpPr>
        <p:grpSpPr>
          <a:xfrm>
            <a:off x="1907249" y="9770064"/>
            <a:ext cx="6861251" cy="1016187"/>
            <a:chOff x="0" y="0"/>
            <a:chExt cx="6861250" cy="1016185"/>
          </a:xfrm>
        </p:grpSpPr>
        <p:sp>
          <p:nvSpPr>
            <p:cNvPr id="68" name="造型轻巧简单，灵活产线布局"/>
            <p:cNvSpPr txBox="1"/>
            <p:nvPr/>
          </p:nvSpPr>
          <p:spPr>
            <a:xfrm>
              <a:off x="610478" y="143132"/>
              <a:ext cx="5640294" cy="729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造型轻巧简单，灵活产线布局</a:t>
              </a:r>
            </a:p>
          </p:txBody>
        </p:sp>
        <p:sp>
          <p:nvSpPr>
            <p:cNvPr id="69" name="圆角矩形"/>
            <p:cNvSpPr/>
            <p:nvPr/>
          </p:nvSpPr>
          <p:spPr>
            <a:xfrm>
              <a:off x="0" y="0"/>
              <a:ext cx="6861251" cy="1016186"/>
            </a:xfrm>
            <a:prstGeom prst="roundRect">
              <a:avLst>
                <a:gd name="adj" fmla="val 1959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71" name="图像" descr="图像"/>
          <p:cNvPicPr>
            <a:picLocks noChangeAspect="1"/>
          </p:cNvPicPr>
          <p:nvPr/>
        </p:nvPicPr>
        <p:blipFill>
          <a:blip r:embed="rId2">
            <a:extLst/>
          </a:blip>
          <a:srcRect l="0" t="0" r="55074" b="0"/>
          <a:stretch>
            <a:fillRect/>
          </a:stretch>
        </p:blipFill>
        <p:spPr>
          <a:xfrm>
            <a:off x="9655107" y="6347088"/>
            <a:ext cx="6151942" cy="457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rcRect l="55449" t="0" r="0" b="0"/>
          <a:stretch>
            <a:fillRect/>
          </a:stretch>
        </p:blipFill>
        <p:spPr>
          <a:xfrm>
            <a:off x="16693674" y="6347088"/>
            <a:ext cx="6100577" cy="457561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PCBA规格尺寸：…"/>
          <p:cNvSpPr txBox="1"/>
          <p:nvPr/>
        </p:nvSpPr>
        <p:spPr>
          <a:xfrm>
            <a:off x="1935898" y="3806421"/>
            <a:ext cx="6833593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PCBA规格尺寸：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三段式轨道：50*50mm~350*350mm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单段式轨道：50*50mm~450*400mm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IS30X Series-DIP｜设备架构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AIS30X Series-DIP｜</a:t>
            </a:r>
            <a:r>
              <a:t>设备架构</a:t>
            </a:r>
          </a:p>
        </p:txBody>
      </p:sp>
      <p:grpSp>
        <p:nvGrpSpPr>
          <p:cNvPr id="78" name="成组"/>
          <p:cNvGrpSpPr/>
          <p:nvPr/>
        </p:nvGrpSpPr>
        <p:grpSpPr>
          <a:xfrm>
            <a:off x="1908314" y="2914649"/>
            <a:ext cx="1613445" cy="650595"/>
            <a:chOff x="0" y="57149"/>
            <a:chExt cx="1613444" cy="650593"/>
          </a:xfrm>
        </p:grpSpPr>
        <p:sp>
          <p:nvSpPr>
            <p:cNvPr id="76" name="AIS303"/>
            <p:cNvSpPr txBox="1"/>
            <p:nvPr/>
          </p:nvSpPr>
          <p:spPr>
            <a:xfrm>
              <a:off x="0" y="57149"/>
              <a:ext cx="1469827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just" defTabSz="457200">
                <a:defRPr b="1"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AIS303</a:t>
              </a:r>
            </a:p>
          </p:txBody>
        </p:sp>
        <p:sp>
          <p:nvSpPr>
            <p:cNvPr id="77" name="线条"/>
            <p:cNvSpPr/>
            <p:nvPr/>
          </p:nvSpPr>
          <p:spPr>
            <a:xfrm>
              <a:off x="0" y="707743"/>
              <a:ext cx="1613445" cy="1"/>
            </a:xfrm>
            <a:prstGeom prst="line">
              <a:avLst/>
            </a:prstGeom>
            <a:noFill/>
            <a:ln w="25400" cap="flat">
              <a:solidFill>
                <a:srgbClr val="266FA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1" name="成组"/>
          <p:cNvGrpSpPr/>
          <p:nvPr/>
        </p:nvGrpSpPr>
        <p:grpSpPr>
          <a:xfrm>
            <a:off x="1908314" y="8127780"/>
            <a:ext cx="6861251" cy="1016440"/>
            <a:chOff x="0" y="0"/>
            <a:chExt cx="6861250" cy="1016439"/>
          </a:xfrm>
        </p:grpSpPr>
        <p:sp>
          <p:nvSpPr>
            <p:cNvPr id="79" name="兼容主流尺寸，功能稳定，性价比高"/>
            <p:cNvSpPr txBox="1"/>
            <p:nvPr/>
          </p:nvSpPr>
          <p:spPr>
            <a:xfrm>
              <a:off x="102216" y="137801"/>
              <a:ext cx="6656819" cy="702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兼容主流尺寸，功能稳定，性价比高</a:t>
              </a:r>
            </a:p>
          </p:txBody>
        </p:sp>
        <p:sp>
          <p:nvSpPr>
            <p:cNvPr id="80" name="圆角矩形"/>
            <p:cNvSpPr/>
            <p:nvPr/>
          </p:nvSpPr>
          <p:spPr>
            <a:xfrm>
              <a:off x="0" y="0"/>
              <a:ext cx="6861251" cy="1016440"/>
            </a:xfrm>
            <a:prstGeom prst="roundRect">
              <a:avLst>
                <a:gd name="adj" fmla="val 18856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84" name="成组"/>
          <p:cNvGrpSpPr/>
          <p:nvPr/>
        </p:nvGrpSpPr>
        <p:grpSpPr>
          <a:xfrm>
            <a:off x="1908314" y="6484623"/>
            <a:ext cx="6861251" cy="1016187"/>
            <a:chOff x="0" y="0"/>
            <a:chExt cx="6861250" cy="1016185"/>
          </a:xfrm>
        </p:grpSpPr>
        <p:sp>
          <p:nvSpPr>
            <p:cNvPr id="82" name="优化结构设计，减小设备体积"/>
            <p:cNvSpPr txBox="1"/>
            <p:nvPr/>
          </p:nvSpPr>
          <p:spPr>
            <a:xfrm>
              <a:off x="610478" y="143132"/>
              <a:ext cx="5640294" cy="729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优化结构设计，减小设备体积</a:t>
              </a:r>
            </a:p>
          </p:txBody>
        </p:sp>
        <p:sp>
          <p:nvSpPr>
            <p:cNvPr id="83" name="圆角矩形"/>
            <p:cNvSpPr/>
            <p:nvPr/>
          </p:nvSpPr>
          <p:spPr>
            <a:xfrm>
              <a:off x="0" y="0"/>
              <a:ext cx="6861251" cy="1016186"/>
            </a:xfrm>
            <a:prstGeom prst="roundRect">
              <a:avLst>
                <a:gd name="adj" fmla="val 1959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87" name="成组"/>
          <p:cNvGrpSpPr/>
          <p:nvPr/>
        </p:nvGrpSpPr>
        <p:grpSpPr>
          <a:xfrm>
            <a:off x="1908314" y="9771190"/>
            <a:ext cx="6861251" cy="1016187"/>
            <a:chOff x="0" y="0"/>
            <a:chExt cx="6861250" cy="1016185"/>
          </a:xfrm>
        </p:grpSpPr>
        <p:sp>
          <p:nvSpPr>
            <p:cNvPr id="85" name="造型轻巧简单，灵活产线布局"/>
            <p:cNvSpPr txBox="1"/>
            <p:nvPr/>
          </p:nvSpPr>
          <p:spPr>
            <a:xfrm>
              <a:off x="610478" y="143132"/>
              <a:ext cx="5640294" cy="729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造型轻巧简单，灵活产线布局</a:t>
              </a:r>
            </a:p>
          </p:txBody>
        </p:sp>
        <p:sp>
          <p:nvSpPr>
            <p:cNvPr id="86" name="圆角矩形"/>
            <p:cNvSpPr/>
            <p:nvPr/>
          </p:nvSpPr>
          <p:spPr>
            <a:xfrm>
              <a:off x="0" y="0"/>
              <a:ext cx="6861251" cy="1016186"/>
            </a:xfrm>
            <a:prstGeom prst="roundRect">
              <a:avLst>
                <a:gd name="adj" fmla="val 1959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rcRect l="0" t="0" r="55494" b="0"/>
          <a:stretch>
            <a:fillRect/>
          </a:stretch>
        </p:blipFill>
        <p:spPr>
          <a:xfrm>
            <a:off x="9455716" y="6350000"/>
            <a:ext cx="623998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rcRect l="55018" t="0" r="0" b="0"/>
          <a:stretch>
            <a:fillRect/>
          </a:stretch>
        </p:blipFill>
        <p:spPr>
          <a:xfrm>
            <a:off x="16573500" y="6351125"/>
            <a:ext cx="6306756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PCBA规格尺寸：…"/>
          <p:cNvSpPr txBox="1"/>
          <p:nvPr/>
        </p:nvSpPr>
        <p:spPr>
          <a:xfrm>
            <a:off x="1935898" y="3806421"/>
            <a:ext cx="6833593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PCBA规格尺寸：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三段式轨道：50*50mm~350*350mm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单段式轨道：50*50mm~450*400mm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IS30X Series-DIP｜设备架构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AIS30X Series-DIP｜</a:t>
            </a:r>
            <a:r>
              <a:t>设备架构</a:t>
            </a:r>
          </a:p>
        </p:txBody>
      </p:sp>
      <p:grpSp>
        <p:nvGrpSpPr>
          <p:cNvPr id="95" name="成组"/>
          <p:cNvGrpSpPr/>
          <p:nvPr/>
        </p:nvGrpSpPr>
        <p:grpSpPr>
          <a:xfrm>
            <a:off x="1908314" y="2914649"/>
            <a:ext cx="1865478" cy="650595"/>
            <a:chOff x="0" y="57149"/>
            <a:chExt cx="1865477" cy="650593"/>
          </a:xfrm>
        </p:grpSpPr>
        <p:sp>
          <p:nvSpPr>
            <p:cNvPr id="93" name="AIS303-L"/>
            <p:cNvSpPr txBox="1"/>
            <p:nvPr/>
          </p:nvSpPr>
          <p:spPr>
            <a:xfrm>
              <a:off x="0" y="57149"/>
              <a:ext cx="1853407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just" defTabSz="457200">
                <a:defRPr b="1" sz="3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AIS303-L</a:t>
              </a:r>
            </a:p>
          </p:txBody>
        </p:sp>
        <p:sp>
          <p:nvSpPr>
            <p:cNvPr id="94" name="线条"/>
            <p:cNvSpPr/>
            <p:nvPr/>
          </p:nvSpPr>
          <p:spPr>
            <a:xfrm>
              <a:off x="0" y="707743"/>
              <a:ext cx="1865478" cy="1"/>
            </a:xfrm>
            <a:prstGeom prst="line">
              <a:avLst/>
            </a:prstGeom>
            <a:noFill/>
            <a:ln w="25400" cap="flat">
              <a:solidFill>
                <a:srgbClr val="266FA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5" name="成组"/>
          <p:cNvGrpSpPr/>
          <p:nvPr/>
        </p:nvGrpSpPr>
        <p:grpSpPr>
          <a:xfrm>
            <a:off x="1905000" y="6484623"/>
            <a:ext cx="6861251" cy="4302754"/>
            <a:chOff x="0" y="0"/>
            <a:chExt cx="6861250" cy="4302752"/>
          </a:xfrm>
        </p:grpSpPr>
        <p:grpSp>
          <p:nvGrpSpPr>
            <p:cNvPr id="98" name="成组"/>
            <p:cNvGrpSpPr/>
            <p:nvPr/>
          </p:nvGrpSpPr>
          <p:grpSpPr>
            <a:xfrm>
              <a:off x="0" y="1643156"/>
              <a:ext cx="6861251" cy="1016440"/>
              <a:chOff x="0" y="0"/>
              <a:chExt cx="6861250" cy="1016439"/>
            </a:xfrm>
          </p:grpSpPr>
          <p:sp>
            <p:nvSpPr>
              <p:cNvPr id="96" name="兼容主流尺寸，功能稳定，性价比高"/>
              <p:cNvSpPr txBox="1"/>
              <p:nvPr/>
            </p:nvSpPr>
            <p:spPr>
              <a:xfrm>
                <a:off x="102216" y="137801"/>
                <a:ext cx="6656819" cy="7027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3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兼容主流尺寸，功能稳定，性价比高</a:t>
                </a:r>
              </a:p>
            </p:txBody>
          </p:sp>
          <p:sp>
            <p:nvSpPr>
              <p:cNvPr id="97" name="圆角矩形"/>
              <p:cNvSpPr/>
              <p:nvPr/>
            </p:nvSpPr>
            <p:spPr>
              <a:xfrm>
                <a:off x="0" y="0"/>
                <a:ext cx="6861251" cy="1016440"/>
              </a:xfrm>
              <a:prstGeom prst="roundRect">
                <a:avLst>
                  <a:gd name="adj" fmla="val 18856"/>
                </a:avLst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grpSp>
          <p:nvGrpSpPr>
            <p:cNvPr id="101" name="成组"/>
            <p:cNvGrpSpPr/>
            <p:nvPr/>
          </p:nvGrpSpPr>
          <p:grpSpPr>
            <a:xfrm>
              <a:off x="0" y="0"/>
              <a:ext cx="6861251" cy="1016186"/>
              <a:chOff x="0" y="0"/>
              <a:chExt cx="6861250" cy="1016185"/>
            </a:xfrm>
          </p:grpSpPr>
          <p:sp>
            <p:nvSpPr>
              <p:cNvPr id="99" name="优化结构设计，减小设备体积"/>
              <p:cNvSpPr txBox="1"/>
              <p:nvPr/>
            </p:nvSpPr>
            <p:spPr>
              <a:xfrm>
                <a:off x="610478" y="143132"/>
                <a:ext cx="5640294" cy="72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3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优化结构设计，减小设备体积</a:t>
                </a:r>
              </a:p>
            </p:txBody>
          </p:sp>
          <p:sp>
            <p:nvSpPr>
              <p:cNvPr id="100" name="圆角矩形"/>
              <p:cNvSpPr/>
              <p:nvPr/>
            </p:nvSpPr>
            <p:spPr>
              <a:xfrm>
                <a:off x="0" y="0"/>
                <a:ext cx="6861251" cy="1016186"/>
              </a:xfrm>
              <a:prstGeom prst="roundRect">
                <a:avLst>
                  <a:gd name="adj" fmla="val 19590"/>
                </a:avLst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grpSp>
          <p:nvGrpSpPr>
            <p:cNvPr id="104" name="成组"/>
            <p:cNvGrpSpPr/>
            <p:nvPr/>
          </p:nvGrpSpPr>
          <p:grpSpPr>
            <a:xfrm>
              <a:off x="0" y="3286566"/>
              <a:ext cx="6861251" cy="1016187"/>
              <a:chOff x="0" y="0"/>
              <a:chExt cx="6861250" cy="1016185"/>
            </a:xfrm>
          </p:grpSpPr>
          <p:sp>
            <p:nvSpPr>
              <p:cNvPr id="102" name="造型轻巧简单，灵活产线布局"/>
              <p:cNvSpPr txBox="1"/>
              <p:nvPr/>
            </p:nvSpPr>
            <p:spPr>
              <a:xfrm>
                <a:off x="610478" y="143132"/>
                <a:ext cx="5640294" cy="72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3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造型轻巧简单，灵活产线布局</a:t>
                </a:r>
              </a:p>
            </p:txBody>
          </p:sp>
          <p:sp>
            <p:nvSpPr>
              <p:cNvPr id="103" name="圆角矩形"/>
              <p:cNvSpPr/>
              <p:nvPr/>
            </p:nvSpPr>
            <p:spPr>
              <a:xfrm>
                <a:off x="0" y="0"/>
                <a:ext cx="6861251" cy="1016186"/>
              </a:xfrm>
              <a:prstGeom prst="roundRect">
                <a:avLst>
                  <a:gd name="adj" fmla="val 19590"/>
                </a:avLst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</p:grpSp>
      <p:pic>
        <p:nvPicPr>
          <p:cNvPr id="10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rcRect l="0" t="0" r="53409" b="0"/>
          <a:stretch>
            <a:fillRect/>
          </a:stretch>
        </p:blipFill>
        <p:spPr>
          <a:xfrm>
            <a:off x="9492528" y="6350000"/>
            <a:ext cx="6167593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图像" descr="图像"/>
          <p:cNvPicPr>
            <a:picLocks noChangeAspect="1"/>
          </p:cNvPicPr>
          <p:nvPr/>
        </p:nvPicPr>
        <p:blipFill>
          <a:blip r:embed="rId2">
            <a:extLst/>
          </a:blip>
          <a:srcRect l="52671" t="0" r="0" b="0"/>
          <a:stretch>
            <a:fillRect/>
          </a:stretch>
        </p:blipFill>
        <p:spPr>
          <a:xfrm>
            <a:off x="16561794" y="6350000"/>
            <a:ext cx="626525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PCBA规格尺寸：…"/>
          <p:cNvSpPr txBox="1"/>
          <p:nvPr/>
        </p:nvSpPr>
        <p:spPr>
          <a:xfrm>
            <a:off x="1935898" y="3806421"/>
            <a:ext cx="6369646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PCBA规格尺寸：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50*50mm~550*650mm</a:t>
            </a:r>
          </a:p>
          <a:p>
            <a: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（大板模式最大支持710*650mm）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IS30X Series-DIP｜核心优势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AIS30X Series-DIP｜核心优势</a:t>
            </a:r>
          </a:p>
        </p:txBody>
      </p:sp>
      <p:pic>
        <p:nvPicPr>
          <p:cNvPr id="111" name="zhihuigongye.png" descr="zhihuigongy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394" y="6853294"/>
            <a:ext cx="1079501" cy="107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gongyede--3.png" descr="gongyede--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394" y="4125157"/>
            <a:ext cx="1079501" cy="107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gongyede--2.png" descr="gongyede--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4394" y="9581432"/>
            <a:ext cx="1079501" cy="107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可选三段式轨道设计，高速高精度，持续稳定低磨损"/>
          <p:cNvSpPr txBox="1"/>
          <p:nvPr/>
        </p:nvSpPr>
        <p:spPr>
          <a:xfrm>
            <a:off x="3492500" y="7056494"/>
            <a:ext cx="94615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可选三段式轨道设计，高速高精度，持续稳定低磨损</a:t>
            </a:r>
          </a:p>
        </p:txBody>
      </p:sp>
      <p:sp>
        <p:nvSpPr>
          <p:cNvPr id="115" name="AI智能算法，一键搜索定位，编程快速简单"/>
          <p:cNvSpPr txBox="1"/>
          <p:nvPr/>
        </p:nvSpPr>
        <p:spPr>
          <a:xfrm>
            <a:off x="3492500" y="4328357"/>
            <a:ext cx="781347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AI智能算法，一键搜索定位，编程快速简单</a:t>
            </a:r>
          </a:p>
        </p:txBody>
      </p:sp>
      <p:sp>
        <p:nvSpPr>
          <p:cNvPr id="116" name="强大检出能力，有效拦截露铜、少锡等多种不良情况"/>
          <p:cNvSpPr txBox="1"/>
          <p:nvPr/>
        </p:nvSpPr>
        <p:spPr>
          <a:xfrm>
            <a:off x="3492500" y="9784632"/>
            <a:ext cx="94615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强大检出能力，有效拦截露铜、少锡等多种不良情况</a:t>
            </a:r>
          </a:p>
        </p:txBody>
      </p:sp>
      <p:pic>
        <p:nvPicPr>
          <p:cNvPr id="117" name="gongyede--4.png" descr="gongyede--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049500" y="9581432"/>
            <a:ext cx="1079500" cy="107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gongyede-.png" descr="gongyede-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049500" y="6853294"/>
            <a:ext cx="1079500" cy="107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gongyewulian.png" descr="gongyewulia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049500" y="4125157"/>
            <a:ext cx="1079500" cy="107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灵活配合产线，适应多种生产场景"/>
          <p:cNvSpPr txBox="1"/>
          <p:nvPr/>
        </p:nvSpPr>
        <p:spPr>
          <a:xfrm>
            <a:off x="16636288" y="7056494"/>
            <a:ext cx="62103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灵活配合产线，适应多种生产场景</a:t>
            </a:r>
          </a:p>
        </p:txBody>
      </p:sp>
      <p:sp>
        <p:nvSpPr>
          <p:cNvPr id="121" name="数据可追溯，支持SPC报警"/>
          <p:cNvSpPr txBox="1"/>
          <p:nvPr/>
        </p:nvSpPr>
        <p:spPr>
          <a:xfrm>
            <a:off x="16636288" y="4328357"/>
            <a:ext cx="501392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数据可追溯，支持SPC报警</a:t>
            </a:r>
          </a:p>
        </p:txBody>
      </p:sp>
      <p:sp>
        <p:nvSpPr>
          <p:cNvPr id="122" name="镜头自动清洁，减少维护频率"/>
          <p:cNvSpPr txBox="1"/>
          <p:nvPr/>
        </p:nvSpPr>
        <p:spPr>
          <a:xfrm>
            <a:off x="16636288" y="9784632"/>
            <a:ext cx="53975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镜头自动清洁，减少维护频率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在工业检测领域应用深度学习算法，使用大数据优化，智能极简编程，一键自动识别已训练元器件及焊点，智能判定不良，解决编程时间长、误报率高两大传统算法痛点"/>
          <p:cNvSpPr txBox="1"/>
          <p:nvPr/>
        </p:nvSpPr>
        <p:spPr>
          <a:xfrm>
            <a:off x="2858588" y="2752938"/>
            <a:ext cx="16578094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在工业检测领域应用深度学习算法，使用大数据优化，智能极简编程，一键自动识别已训练元器件及焊点，智能判定不良，解决编程时间长、误报率高两大传统算法痛点</a:t>
            </a:r>
          </a:p>
        </p:txBody>
      </p:sp>
      <p:sp>
        <p:nvSpPr>
          <p:cNvPr id="125" name="AIS30X Series-DIP｜深度学习算法"/>
          <p:cNvSpPr txBox="1"/>
          <p:nvPr/>
        </p:nvSpPr>
        <p:spPr>
          <a:xfrm>
            <a:off x="1905000" y="952499"/>
            <a:ext cx="84926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AIS30X Series-DIP｜</a:t>
            </a:r>
            <a:r>
              <a:t>深度学习算法</a:t>
            </a:r>
          </a:p>
        </p:txBody>
      </p:sp>
      <p:grpSp>
        <p:nvGrpSpPr>
          <p:cNvPr id="128" name="成组"/>
          <p:cNvGrpSpPr/>
          <p:nvPr/>
        </p:nvGrpSpPr>
        <p:grpSpPr>
          <a:xfrm>
            <a:off x="2625091" y="4989832"/>
            <a:ext cx="18900354" cy="6955154"/>
            <a:chOff x="0" y="0"/>
            <a:chExt cx="18900353" cy="6955152"/>
          </a:xfrm>
        </p:grpSpPr>
        <p:pic>
          <p:nvPicPr>
            <p:cNvPr id="126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8900354" cy="6955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企业微信截图_444a8789-4c96-42d1-ab57-e7746aaae3bf.png" descr="企业微信截图_444a8789-4c96-42d1-ab57-e7746aaae3bf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545650" y="2644616"/>
              <a:ext cx="1427481" cy="1646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深度学习算法，编程简单，一键自动搜索已训练元器件及焊点，智能判定不良，编程速度快"/>
          <p:cNvSpPr txBox="1"/>
          <p:nvPr/>
        </p:nvSpPr>
        <p:spPr>
          <a:xfrm>
            <a:off x="1901685" y="3621688"/>
            <a:ext cx="163703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深度学习算法，编程简单，一键自动搜索已训练元器件及焊点，智能判定不良，编程速度快</a:t>
            </a:r>
          </a:p>
        </p:txBody>
      </p:sp>
      <p:sp>
        <p:nvSpPr>
          <p:cNvPr id="131" name="智能调参…"/>
          <p:cNvSpPr txBox="1"/>
          <p:nvPr/>
        </p:nvSpPr>
        <p:spPr>
          <a:xfrm>
            <a:off x="1903733" y="5003799"/>
            <a:ext cx="10654626" cy="831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400" indent="-406400" algn="l">
              <a:buSzPct val="123000"/>
              <a:buChar char="•"/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智能调参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无需CAD、Gerber等程序，即可自动框选焊锡点及Chip料并设定参数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广播同步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一键同步同类焊点算法、参数，极大缩减调整时间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在线编程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不停线即可优化调整设备参数，减少生产损失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简易操作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编程时间仅需10-20min，调试时间仅需10-15min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06400" indent="-406400" algn="l">
              <a:buSzPct val="123000"/>
              <a:buChar char="•"/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快速换线</a:t>
            </a:r>
          </a:p>
          <a:p>
            <a:pPr lvl="1" algn="l"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直接调用已有版式文件，无需重复调整</a:t>
            </a:r>
          </a:p>
        </p:txBody>
      </p:sp>
      <p:pic>
        <p:nvPicPr>
          <p:cNvPr id="13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20354" y="4766766"/>
            <a:ext cx="10072557" cy="834230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极简编程"/>
          <p:cNvSpPr txBox="1"/>
          <p:nvPr/>
        </p:nvSpPr>
        <p:spPr>
          <a:xfrm>
            <a:off x="1905760" y="2755900"/>
            <a:ext cx="19431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极简编程</a:t>
            </a:r>
          </a:p>
        </p:txBody>
      </p:sp>
      <p:sp>
        <p:nvSpPr>
          <p:cNvPr id="134" name="AIS30X Series-DIP｜技术优势"/>
          <p:cNvSpPr txBox="1"/>
          <p:nvPr/>
        </p:nvSpPr>
        <p:spPr>
          <a:xfrm>
            <a:off x="1905000" y="952499"/>
            <a:ext cx="742588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l" defTabSz="914400">
              <a:defRPr b="1"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AIS30X Series-DIP｜技术优势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