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4572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9144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13716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18288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2286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27432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32004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36576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客户案例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客户案例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"/>
          <p:cNvSpPr/>
          <p:nvPr/>
        </p:nvSpPr>
        <p:spPr>
          <a:xfrm>
            <a:off x="2057400" y="1202332"/>
            <a:ext cx="4520109" cy="7788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457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914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1371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18288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22860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2743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3200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3657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2286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2743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3200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3657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镭晨科技…"/>
          <p:cNvSpPr txBox="1"/>
          <p:nvPr/>
        </p:nvSpPr>
        <p:spPr>
          <a:xfrm>
            <a:off x="5842000" y="4565813"/>
            <a:ext cx="12700000" cy="222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4800" spc="24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镭晨科技</a:t>
            </a:r>
          </a:p>
          <a:p>
            <a:pPr>
              <a:lnSpc>
                <a:spcPct val="150000"/>
              </a:lnSpc>
              <a:defRPr sz="4800" spc="24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Series-Multi产品介绍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针对特征模糊情况，识别能力强。可有效检出不良，不受板面丝印、器件文字变化干扰…"/>
          <p:cNvSpPr txBox="1"/>
          <p:nvPr/>
        </p:nvSpPr>
        <p:spPr>
          <a:xfrm>
            <a:off x="1903398" y="5847885"/>
            <a:ext cx="15151101" cy="44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针对特征模糊情况，识别能力强。可有效检出不良，不受板面丝印、器件文字变化干扰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超强同色区分能力，无论是黑色板卡上的黑色器件、黑色器件上的黑色特征、白色板卡上的白色排插及跳线、绿色板卡上的热敏电阻，均可有效识别漏、反</a:t>
            </a:r>
          </a:p>
          <a:p>
            <a: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泛化能力强，能兼容器件偏差、电容歪斜、焊点形态变化、颜色存在细微差异、不规则排列器件等复杂情况，实现低误报率</a:t>
            </a:r>
          </a:p>
        </p:txBody>
      </p:sp>
      <p:sp>
        <p:nvSpPr>
          <p:cNvPr id="108" name="基于大数据训练的模型，元器件的识别准确率高，检出能力及泛化强，能矫正元器件及焊锡…"/>
          <p:cNvSpPr txBox="1"/>
          <p:nvPr/>
        </p:nvSpPr>
        <p:spPr>
          <a:xfrm>
            <a:off x="1882017" y="3810000"/>
            <a:ext cx="16483212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基于大数据训练的模型，元器件的识别准确率高，检出能力及泛化强，能矫正元器件及焊锡</a:t>
            </a:r>
          </a:p>
          <a:p>
            <a: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偏差引起的报警，降低误报</a:t>
            </a:r>
          </a:p>
        </p:txBody>
      </p:sp>
      <p:sp>
        <p:nvSpPr>
          <p:cNvPr id="109" name="检出能力强"/>
          <p:cNvSpPr txBox="1"/>
          <p:nvPr/>
        </p:nvSpPr>
        <p:spPr>
          <a:xfrm>
            <a:off x="1905760" y="2755900"/>
            <a:ext cx="24003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检出能力强</a:t>
            </a:r>
          </a:p>
        </p:txBody>
      </p:sp>
      <p:sp>
        <p:nvSpPr>
          <p:cNvPr id="110" name="AIS50X Series-Multi｜技术优势"/>
          <p:cNvSpPr txBox="1"/>
          <p:nvPr/>
        </p:nvSpPr>
        <p:spPr>
          <a:xfrm>
            <a:off x="1905000" y="952499"/>
            <a:ext cx="778088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Series-Multi｜技术优势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同步移动…"/>
          <p:cNvSpPr txBox="1"/>
          <p:nvPr/>
        </p:nvSpPr>
        <p:spPr>
          <a:xfrm>
            <a:off x="1904103" y="5568090"/>
            <a:ext cx="7886701" cy="44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400" indent="-406400" algn="l">
              <a:buSzPct val="123000"/>
              <a:buChar char="•"/>
              <a:defRPr sz="3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同步移动</a:t>
            </a:r>
          </a:p>
          <a:p>
            <a:pPr lvl="1"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上下相机同时拍照检测，提高检测节拍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6400" indent="-406400" algn="l">
              <a:buSzPct val="123000"/>
              <a:buChar char="•"/>
              <a:defRPr sz="3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实时运算</a:t>
            </a:r>
          </a:p>
          <a:p>
            <a:pPr lvl="1"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拍摄下个FOV的同时运算上个FOV焊点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6400" indent="-406400" algn="l">
              <a:buSzPct val="123000"/>
              <a:buChar char="•"/>
              <a:defRPr sz="3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路径规划</a:t>
            </a:r>
          </a:p>
          <a:p>
            <a:pPr lvl="1"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自动规划路径，移动检测，节省拍照时间</a:t>
            </a:r>
          </a:p>
        </p:txBody>
      </p:sp>
      <p:sp>
        <p:nvSpPr>
          <p:cNvPr id="113" name="采用上下镜头同步异时的拍照检测模式，检测速度快的同时，有效避免光源干扰"/>
          <p:cNvSpPr txBox="1"/>
          <p:nvPr/>
        </p:nvSpPr>
        <p:spPr>
          <a:xfrm>
            <a:off x="1905760" y="3810000"/>
            <a:ext cx="11521906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采用上下镜头同步异时的拍照检测模式，检测速度快的同时，有效避免光源干扰</a:t>
            </a:r>
          </a:p>
        </p:txBody>
      </p:sp>
      <p:sp>
        <p:nvSpPr>
          <p:cNvPr id="114" name="检测速度快"/>
          <p:cNvSpPr txBox="1"/>
          <p:nvPr/>
        </p:nvSpPr>
        <p:spPr>
          <a:xfrm>
            <a:off x="1905760" y="2755900"/>
            <a:ext cx="24003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检测速度快</a:t>
            </a:r>
          </a:p>
        </p:txBody>
      </p:sp>
      <p:pic>
        <p:nvPicPr>
          <p:cNvPr id="115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4910" y="3811922"/>
            <a:ext cx="5835787" cy="820740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AIS50X Series-Multi｜技术优势"/>
          <p:cNvSpPr txBox="1"/>
          <p:nvPr/>
        </p:nvSpPr>
        <p:spPr>
          <a:xfrm>
            <a:off x="1905000" y="952499"/>
            <a:ext cx="778088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Series-Multi｜技术优势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支持拼板检测…"/>
          <p:cNvSpPr txBox="1"/>
          <p:nvPr/>
        </p:nvSpPr>
        <p:spPr>
          <a:xfrm>
            <a:off x="1907417" y="5464583"/>
            <a:ext cx="3072012" cy="278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支持拼板检测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支持混料检测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支持混板检测</a:t>
            </a:r>
          </a:p>
        </p:txBody>
      </p:sp>
      <p:sp>
        <p:nvSpPr>
          <p:cNvPr id="119" name="结合工厂生产模式的多样化，可设计多种检测模式，支持检测多机型生产、替代料等模式"/>
          <p:cNvSpPr txBox="1"/>
          <p:nvPr/>
        </p:nvSpPr>
        <p:spPr>
          <a:xfrm>
            <a:off x="1905760" y="3810000"/>
            <a:ext cx="159639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结合工厂生产模式的多样化，可设计多种检测模式，支持检测多机型生产、替代料等模式</a:t>
            </a:r>
          </a:p>
        </p:txBody>
      </p:sp>
      <p:sp>
        <p:nvSpPr>
          <p:cNvPr id="120" name="检测模式多"/>
          <p:cNvSpPr txBox="1"/>
          <p:nvPr/>
        </p:nvSpPr>
        <p:spPr>
          <a:xfrm>
            <a:off x="1905760" y="2755900"/>
            <a:ext cx="24003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检测模式多</a:t>
            </a:r>
          </a:p>
        </p:txBody>
      </p:sp>
      <p:pic>
        <p:nvPicPr>
          <p:cNvPr id="121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2743" y="5323643"/>
            <a:ext cx="9975885" cy="580925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AIS50X Series-Multi｜技术优势"/>
          <p:cNvSpPr txBox="1"/>
          <p:nvPr/>
        </p:nvSpPr>
        <p:spPr>
          <a:xfrm>
            <a:off x="1905000" y="952499"/>
            <a:ext cx="778088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Series-Multi｜技术优势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相机自动读取条码（条形码，二维码）…"/>
          <p:cNvSpPr txBox="1"/>
          <p:nvPr/>
        </p:nvSpPr>
        <p:spPr>
          <a:xfrm>
            <a:off x="1909478" y="5114952"/>
            <a:ext cx="12577367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相机自动读取条码（条形码，二维码）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数据完整，包括整体统计数据，及每一片检测板卡的所有检测信息*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支持一键导出，便于回溯，数据可与MES系统实现有效对接</a:t>
            </a:r>
          </a:p>
        </p:txBody>
      </p:sp>
      <p:sp>
        <p:nvSpPr>
          <p:cNvPr id="125" name="测试数据详细"/>
          <p:cNvSpPr txBox="1"/>
          <p:nvPr/>
        </p:nvSpPr>
        <p:spPr>
          <a:xfrm>
            <a:off x="1905191" y="2755900"/>
            <a:ext cx="28575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测试数据详细</a:t>
            </a:r>
          </a:p>
        </p:txBody>
      </p:sp>
      <p:sp>
        <p:nvSpPr>
          <p:cNvPr id="126" name="测试数据实时保留，可导出详细数据报表，有利于工艺改善和生产追溯"/>
          <p:cNvSpPr txBox="1"/>
          <p:nvPr/>
        </p:nvSpPr>
        <p:spPr>
          <a:xfrm>
            <a:off x="1905191" y="3822700"/>
            <a:ext cx="127127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测试数据实时保留，可导出详细数据报表，有利于工艺改善和生产追溯</a:t>
            </a:r>
          </a:p>
        </p:txBody>
      </p:sp>
      <p:sp>
        <p:nvSpPr>
          <p:cNvPr id="127" name="AIS50X Series-Multi｜技术优势"/>
          <p:cNvSpPr txBox="1"/>
          <p:nvPr/>
        </p:nvSpPr>
        <p:spPr>
          <a:xfrm>
            <a:off x="1905000" y="952499"/>
            <a:ext cx="778088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Series-Multi｜技术优势</a:t>
            </a:r>
          </a:p>
        </p:txBody>
      </p:sp>
      <p:pic>
        <p:nvPicPr>
          <p:cNvPr id="128" name="企业微信截图_15a81577-7633-4140-977c-edf2b40c2755.png" descr="企业微信截图_15a81577-7633-4140-977c-edf2b40c2755.png"/>
          <p:cNvPicPr>
            <a:picLocks noChangeAspect="1"/>
          </p:cNvPicPr>
          <p:nvPr/>
        </p:nvPicPr>
        <p:blipFill>
          <a:blip r:embed="rId2"/>
          <a:srcRect l="1718" r="1718"/>
          <a:stretch>
            <a:fillRect/>
          </a:stretch>
        </p:blipFill>
        <p:spPr>
          <a:xfrm>
            <a:off x="1986237" y="7556500"/>
            <a:ext cx="8691509" cy="5063015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sp>
        <p:nvSpPr>
          <p:cNvPr id="129" name="矩形"/>
          <p:cNvSpPr/>
          <p:nvPr/>
        </p:nvSpPr>
        <p:spPr>
          <a:xfrm>
            <a:off x="12468627" y="7556500"/>
            <a:ext cx="8418130" cy="5069781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0" name="2021-01-20 11-33-20 的屏幕截图.png" descr="2021-01-20 11-33-20 的屏幕截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1502" y="7595316"/>
            <a:ext cx="7084492" cy="4124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2021-01-20 11-32-38 的屏幕截图.png" descr="2021-01-20 11-32-38 的屏幕截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3680" y="8976167"/>
            <a:ext cx="6189864" cy="360964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*在软硬件正常运行的情况下"/>
          <p:cNvSpPr txBox="1"/>
          <p:nvPr/>
        </p:nvSpPr>
        <p:spPr>
          <a:xfrm>
            <a:off x="1905191" y="12941985"/>
            <a:ext cx="389051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*在软硬件正常运行的情况下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远程调控、集中管理，减少工作中断，提高生产效能…"/>
          <p:cNvSpPr txBox="1"/>
          <p:nvPr/>
        </p:nvSpPr>
        <p:spPr>
          <a:xfrm>
            <a:off x="1905191" y="5846241"/>
            <a:ext cx="9980812" cy="383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远程调控、集中管理，减少工作中断，提高生产效能</a:t>
            </a:r>
          </a:p>
          <a:p>
            <a: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远程离线编程，编程的同时不影响检测</a:t>
            </a:r>
          </a:p>
          <a:p>
            <a: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远程支持，快速响应维护</a:t>
            </a:r>
          </a:p>
          <a:p>
            <a: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复判工作站，一对多复判</a:t>
            </a:r>
          </a:p>
        </p:txBody>
      </p:sp>
      <p:sp>
        <p:nvSpPr>
          <p:cNvPr id="135" name="支持远程编程、调试、管理，节省换线时间，支持一对多复判"/>
          <p:cNvSpPr txBox="1"/>
          <p:nvPr/>
        </p:nvSpPr>
        <p:spPr>
          <a:xfrm>
            <a:off x="1905191" y="3822700"/>
            <a:ext cx="110871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支持远程编程、调试、管理，节省换线时间，支持一对多复判</a:t>
            </a:r>
          </a:p>
        </p:txBody>
      </p:sp>
      <p:sp>
        <p:nvSpPr>
          <p:cNvPr id="136" name="集中管理，远程服务"/>
          <p:cNvSpPr txBox="1"/>
          <p:nvPr/>
        </p:nvSpPr>
        <p:spPr>
          <a:xfrm>
            <a:off x="1905191" y="2755900"/>
            <a:ext cx="42291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集中管理，远程服务</a:t>
            </a:r>
          </a:p>
        </p:txBody>
      </p:sp>
      <p:sp>
        <p:nvSpPr>
          <p:cNvPr id="137" name="AIS50X Series-Multi｜技术优势"/>
          <p:cNvSpPr txBox="1"/>
          <p:nvPr/>
        </p:nvSpPr>
        <p:spPr>
          <a:xfrm>
            <a:off x="1905000" y="952499"/>
            <a:ext cx="778088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Series-Multi｜技术优势</a:t>
            </a:r>
          </a:p>
        </p:txBody>
      </p:sp>
      <p:pic>
        <p:nvPicPr>
          <p:cNvPr id="138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631" y="5275458"/>
            <a:ext cx="12115022" cy="771276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矩形"/>
          <p:cNvSpPr/>
          <p:nvPr/>
        </p:nvSpPr>
        <p:spPr>
          <a:xfrm>
            <a:off x="18394131" y="5659940"/>
            <a:ext cx="3699572" cy="71990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0" name="企业微信截图_c4b28bb1-5d4b-4c2e-83f1-6d839f598dce.png" descr="企业微信截图_c4b28bb1-5d4b-4c2e-83f1-6d839f598dce.png"/>
          <p:cNvPicPr>
            <a:picLocks noChangeAspect="1"/>
          </p:cNvPicPr>
          <p:nvPr/>
        </p:nvPicPr>
        <p:blipFill>
          <a:blip r:embed="rId3"/>
          <a:srcRect l="27502" r="17885"/>
          <a:stretch>
            <a:fillRect/>
          </a:stretch>
        </p:blipFill>
        <p:spPr>
          <a:xfrm>
            <a:off x="18288020" y="5847901"/>
            <a:ext cx="2096673" cy="197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企业微信截图_c4b28bb1-5d4b-4c2e-83f1-6d839f598dce.png" descr="企业微信截图_c4b28bb1-5d4b-4c2e-83f1-6d839f598dce.png"/>
          <p:cNvPicPr>
            <a:picLocks noChangeAspect="1"/>
          </p:cNvPicPr>
          <p:nvPr/>
        </p:nvPicPr>
        <p:blipFill>
          <a:blip r:embed="rId3"/>
          <a:srcRect l="27502" r="17885"/>
          <a:stretch>
            <a:fillRect/>
          </a:stretch>
        </p:blipFill>
        <p:spPr>
          <a:xfrm>
            <a:off x="20560714" y="5847901"/>
            <a:ext cx="2096673" cy="197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企业微信截图_c4b28bb1-5d4b-4c2e-83f1-6d839f598dce.png" descr="企业微信截图_c4b28bb1-5d4b-4c2e-83f1-6d839f598dce.png"/>
          <p:cNvPicPr>
            <a:picLocks noChangeAspect="1"/>
          </p:cNvPicPr>
          <p:nvPr/>
        </p:nvPicPr>
        <p:blipFill>
          <a:blip r:embed="rId3"/>
          <a:srcRect l="27502" r="17885"/>
          <a:stretch>
            <a:fillRect/>
          </a:stretch>
        </p:blipFill>
        <p:spPr>
          <a:xfrm>
            <a:off x="18288020" y="8121826"/>
            <a:ext cx="2096673" cy="197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企业微信截图_c4b28bb1-5d4b-4c2e-83f1-6d839f598dce.png" descr="企业微信截图_c4b28bb1-5d4b-4c2e-83f1-6d839f598dce.png"/>
          <p:cNvPicPr>
            <a:picLocks noChangeAspect="1"/>
          </p:cNvPicPr>
          <p:nvPr/>
        </p:nvPicPr>
        <p:blipFill>
          <a:blip r:embed="rId3"/>
          <a:srcRect l="27502" r="17885"/>
          <a:stretch>
            <a:fillRect/>
          </a:stretch>
        </p:blipFill>
        <p:spPr>
          <a:xfrm>
            <a:off x="20560716" y="8121826"/>
            <a:ext cx="2096672" cy="197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企业微信截图_c4b28bb1-5d4b-4c2e-83f1-6d839f598dce.png" descr="企业微信截图_c4b28bb1-5d4b-4c2e-83f1-6d839f598dce.png"/>
          <p:cNvPicPr>
            <a:picLocks noChangeAspect="1"/>
          </p:cNvPicPr>
          <p:nvPr/>
        </p:nvPicPr>
        <p:blipFill>
          <a:blip r:embed="rId3"/>
          <a:srcRect l="27502" r="17885"/>
          <a:stretch>
            <a:fillRect/>
          </a:stretch>
        </p:blipFill>
        <p:spPr>
          <a:xfrm>
            <a:off x="18288020" y="10395751"/>
            <a:ext cx="2096673" cy="197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企业微信截图_c4b28bb1-5d4b-4c2e-83f1-6d839f598dce.png" descr="企业微信截图_c4b28bb1-5d4b-4c2e-83f1-6d839f598dce.png"/>
          <p:cNvPicPr>
            <a:picLocks noChangeAspect="1"/>
          </p:cNvPicPr>
          <p:nvPr/>
        </p:nvPicPr>
        <p:blipFill>
          <a:blip r:embed="rId3"/>
          <a:srcRect l="27502" r="17885"/>
          <a:stretch>
            <a:fillRect/>
          </a:stretch>
        </p:blipFill>
        <p:spPr>
          <a:xfrm>
            <a:off x="20560716" y="10395751"/>
            <a:ext cx="2096672" cy="1970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圆角矩形"/>
          <p:cNvSpPr/>
          <p:nvPr/>
        </p:nvSpPr>
        <p:spPr>
          <a:xfrm>
            <a:off x="7183459" y="9813684"/>
            <a:ext cx="2924587" cy="878841"/>
          </a:xfrm>
          <a:prstGeom prst="roundRect">
            <a:avLst>
              <a:gd name="adj" fmla="val 21676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8" name="圆角矩形"/>
          <p:cNvSpPr/>
          <p:nvPr/>
        </p:nvSpPr>
        <p:spPr>
          <a:xfrm>
            <a:off x="1909204" y="9813684"/>
            <a:ext cx="2924587" cy="878841"/>
          </a:xfrm>
          <a:prstGeom prst="roundRect">
            <a:avLst>
              <a:gd name="adj" fmla="val 21676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9" name="AOI检测软件"/>
          <p:cNvSpPr txBox="1"/>
          <p:nvPr/>
        </p:nvSpPr>
        <p:spPr>
          <a:xfrm>
            <a:off x="2151503" y="9916554"/>
            <a:ext cx="2439989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AOI检测软件</a:t>
            </a:r>
          </a:p>
        </p:txBody>
      </p:sp>
      <p:sp>
        <p:nvSpPr>
          <p:cNvPr id="150" name="AI训练工具，设备端可自主训练特殊器件，可自动识别，提高检测精度"/>
          <p:cNvSpPr txBox="1"/>
          <p:nvPr/>
        </p:nvSpPr>
        <p:spPr>
          <a:xfrm>
            <a:off x="1905760" y="3810000"/>
            <a:ext cx="1350307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AI训练工具，设备端可自主训练特殊器件，可自动识别，提高检测精度</a:t>
            </a:r>
          </a:p>
        </p:txBody>
      </p:sp>
      <p:sp>
        <p:nvSpPr>
          <p:cNvPr id="151" name="快速学习新器件及焊点…"/>
          <p:cNvSpPr txBox="1"/>
          <p:nvPr/>
        </p:nvSpPr>
        <p:spPr>
          <a:xfrm>
            <a:off x="1903342" y="5207468"/>
            <a:ext cx="8987434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快速学习新器件及焊点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可通过训练，让设备认识器件及焊点不同形态, </a:t>
            </a:r>
          </a:p>
          <a:p>
            <a:pPr lvl="1"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真正降低误报率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测试能力快速迭代、不断升级</a:t>
            </a:r>
          </a:p>
        </p:txBody>
      </p:sp>
      <p:sp>
        <p:nvSpPr>
          <p:cNvPr id="152" name="检测范围广"/>
          <p:cNvSpPr txBox="1"/>
          <p:nvPr/>
        </p:nvSpPr>
        <p:spPr>
          <a:xfrm>
            <a:off x="1905760" y="2755900"/>
            <a:ext cx="24003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检测范围广</a:t>
            </a:r>
          </a:p>
        </p:txBody>
      </p:sp>
      <p:sp>
        <p:nvSpPr>
          <p:cNvPr id="153" name="AOI训练工具"/>
          <p:cNvSpPr txBox="1"/>
          <p:nvPr/>
        </p:nvSpPr>
        <p:spPr>
          <a:xfrm>
            <a:off x="7425758" y="9916554"/>
            <a:ext cx="243998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AOI训练工具</a:t>
            </a:r>
          </a:p>
        </p:txBody>
      </p:sp>
      <p:sp>
        <p:nvSpPr>
          <p:cNvPr id="154" name="线条"/>
          <p:cNvSpPr/>
          <p:nvPr/>
        </p:nvSpPr>
        <p:spPr>
          <a:xfrm>
            <a:off x="4996258" y="10253104"/>
            <a:ext cx="202473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" name="线条"/>
          <p:cNvSpPr/>
          <p:nvPr/>
        </p:nvSpPr>
        <p:spPr>
          <a:xfrm>
            <a:off x="3370579" y="10692130"/>
            <a:ext cx="5274311" cy="63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" name="形状"/>
          <p:cNvSpPr/>
          <p:nvPr/>
        </p:nvSpPr>
        <p:spPr>
          <a:xfrm>
            <a:off x="5208610" y="9101579"/>
            <a:ext cx="1600029" cy="964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7" name="数据"/>
          <p:cNvSpPr txBox="1"/>
          <p:nvPr/>
        </p:nvSpPr>
        <p:spPr>
          <a:xfrm>
            <a:off x="5545074" y="9400662"/>
            <a:ext cx="9271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数据</a:t>
            </a:r>
          </a:p>
        </p:txBody>
      </p:sp>
      <p:sp>
        <p:nvSpPr>
          <p:cNvPr id="158" name="线条"/>
          <p:cNvSpPr/>
          <p:nvPr/>
        </p:nvSpPr>
        <p:spPr>
          <a:xfrm>
            <a:off x="10194312" y="10253104"/>
            <a:ext cx="4857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9" name="线条"/>
          <p:cNvSpPr/>
          <p:nvPr/>
        </p:nvSpPr>
        <p:spPr>
          <a:xfrm flipV="1">
            <a:off x="10692328" y="9903854"/>
            <a:ext cx="1" cy="698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0" name="线条"/>
          <p:cNvSpPr/>
          <p:nvPr/>
        </p:nvSpPr>
        <p:spPr>
          <a:xfrm>
            <a:off x="10705028" y="10596004"/>
            <a:ext cx="4857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1" name="线条"/>
          <p:cNvSpPr/>
          <p:nvPr/>
        </p:nvSpPr>
        <p:spPr>
          <a:xfrm>
            <a:off x="10692328" y="9915284"/>
            <a:ext cx="4857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2" name="极性预训练模型"/>
          <p:cNvSpPr txBox="1"/>
          <p:nvPr/>
        </p:nvSpPr>
        <p:spPr>
          <a:xfrm>
            <a:off x="11233924" y="9572080"/>
            <a:ext cx="29591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极性预训练模型</a:t>
            </a:r>
          </a:p>
        </p:txBody>
      </p:sp>
      <p:sp>
        <p:nvSpPr>
          <p:cNvPr id="163" name="二分类预训练模型"/>
          <p:cNvSpPr txBox="1"/>
          <p:nvPr/>
        </p:nvSpPr>
        <p:spPr>
          <a:xfrm>
            <a:off x="11233924" y="10259454"/>
            <a:ext cx="33655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二分类预训练模型</a:t>
            </a:r>
          </a:p>
        </p:txBody>
      </p:sp>
      <p:sp>
        <p:nvSpPr>
          <p:cNvPr id="164" name="AIS50X Series-Multi｜技术优势"/>
          <p:cNvSpPr txBox="1"/>
          <p:nvPr/>
        </p:nvSpPr>
        <p:spPr>
          <a:xfrm>
            <a:off x="1905000" y="952499"/>
            <a:ext cx="778088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Series-Multi｜技术优势</a:t>
            </a:r>
          </a:p>
        </p:txBody>
      </p:sp>
      <p:pic>
        <p:nvPicPr>
          <p:cNvPr id="165" name="企业微信截图_8c34909a-c590-4b79-9314-7b09316b2efa.png" descr="企业微信截图_8c34909a-c590-4b79-9314-7b09316b2ef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13" y="4775200"/>
            <a:ext cx="7433590" cy="445889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66" name="企业微信截图_c57e10b3-1e0b-436f-8d04-b176b3a06c6e.png" descr="企业微信截图_c57e10b3-1e0b-436f-8d04-b176b3a06c6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7059" y="8146375"/>
            <a:ext cx="7429501" cy="445644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镭晨科技｜用AI引领AOI新时代"/>
          <p:cNvSpPr txBox="1"/>
          <p:nvPr/>
        </p:nvSpPr>
        <p:spPr>
          <a:xfrm>
            <a:off x="1905000" y="952499"/>
            <a:ext cx="7453236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镭晨科技｜用AI引领AOI新时代</a:t>
            </a:r>
          </a:p>
        </p:txBody>
      </p:sp>
      <p:sp>
        <p:nvSpPr>
          <p:cNvPr id="169" name="镭晨科技深耕行业多年，始终秉承“让工业检测更简单”的企业使命。以深度学习算法为核心，专注电子行业。以PCBA生产过程视觉检测标准化方案为基础，为客户提供各种光学检测方案"/>
          <p:cNvSpPr txBox="1"/>
          <p:nvPr/>
        </p:nvSpPr>
        <p:spPr>
          <a:xfrm>
            <a:off x="1904730" y="2946400"/>
            <a:ext cx="19268212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镭晨科技深耕行业多年，始终秉承</a:t>
            </a:r>
            <a:r>
              <a:rPr b="1">
                <a:solidFill>
                  <a:srgbClr val="266FA1"/>
                </a:solidFill>
              </a:rPr>
              <a:t>“让工业检测更简单”</a:t>
            </a:r>
            <a:r>
              <a:t>的企业使命。以</a:t>
            </a:r>
            <a:r>
              <a:rPr b="1">
                <a:solidFill>
                  <a:srgbClr val="266FA1"/>
                </a:solidFill>
              </a:rPr>
              <a:t>深度学习算法</a:t>
            </a:r>
            <a:r>
              <a:t>为核心，专注电子行业。以PCBA生产过程视觉检测标准化方案为基础，为客户提供各种光学检测方案</a:t>
            </a:r>
          </a:p>
        </p:txBody>
      </p:sp>
      <p:pic>
        <p:nvPicPr>
          <p:cNvPr id="170" name="企业微信截图_b978d2dd-fa69-469f-8c24-1464bc0a3fb6.png" descr="企业微信截图_b978d2dd-fa69-469f-8c24-1464bc0a3fb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730" y="6650446"/>
            <a:ext cx="20431360" cy="607965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成立至今，镭晨科技已获得多项认证。拥有发明、实用新型、外观专利、软件著作权共77项，其中发明专利超过一半，各类产品具有自主的知识产权"/>
          <p:cNvSpPr txBox="1"/>
          <p:nvPr/>
        </p:nvSpPr>
        <p:spPr>
          <a:xfrm>
            <a:off x="1904729" y="4836523"/>
            <a:ext cx="1926821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成立至今，镭晨科技已获得多项认证。拥有发明、实用新型、外观专利、软件著作权共77项，其中发明专利超过一半，各类产品具有自主的知识产权</a:t>
            </a:r>
          </a:p>
        </p:txBody>
      </p:sp>
      <p:sp>
        <p:nvSpPr>
          <p:cNvPr id="172" name="*统计截止至2021.1.21"/>
          <p:cNvSpPr txBox="1"/>
          <p:nvPr/>
        </p:nvSpPr>
        <p:spPr>
          <a:xfrm>
            <a:off x="1911655" y="12700686"/>
            <a:ext cx="311289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*统计截止至2021.1.21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携手并进 合作共赢"/>
          <p:cNvSpPr txBox="1"/>
          <p:nvPr/>
        </p:nvSpPr>
        <p:spPr>
          <a:xfrm>
            <a:off x="1905000" y="948429"/>
            <a:ext cx="4519536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携手并进 合作共赢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二维码.png" descr="二维码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115" y="10122221"/>
            <a:ext cx="1891770" cy="1891769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让工业检测更简单"/>
          <p:cNvSpPr txBox="1"/>
          <p:nvPr/>
        </p:nvSpPr>
        <p:spPr>
          <a:xfrm>
            <a:off x="8079897" y="5059595"/>
            <a:ext cx="8224207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800" spc="24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让工业检测更简单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500.jpg" descr="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73633"/>
            <a:ext cx="24384001" cy="10375741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设备原理…"/>
          <p:cNvSpPr txBox="1"/>
          <p:nvPr/>
        </p:nvSpPr>
        <p:spPr>
          <a:xfrm>
            <a:off x="11938000" y="8458200"/>
            <a:ext cx="10833059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3200" spc="16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设备原理</a:t>
            </a:r>
          </a:p>
          <a:p>
            <a:pPr algn="l"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通过上下两个高精度相机，对同一块板卡移动拍照，采取卷积神经网络算法处理图像，智能判定元器件不良和焊锡不良</a:t>
            </a:r>
          </a:p>
        </p:txBody>
      </p:sp>
      <p:sp>
        <p:nvSpPr>
          <p:cNvPr id="53" name="设备型号  AIS501 / AIS501-L"/>
          <p:cNvSpPr txBox="1"/>
          <p:nvPr/>
        </p:nvSpPr>
        <p:spPr>
          <a:xfrm>
            <a:off x="11938000" y="6553200"/>
            <a:ext cx="5754926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 spc="159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设备型号  AIS501 / AIS501-L</a:t>
            </a:r>
          </a:p>
        </p:txBody>
      </p:sp>
      <p:sp>
        <p:nvSpPr>
          <p:cNvPr id="54" name="AIS50X Series-Multi｜产品概述"/>
          <p:cNvSpPr txBox="1"/>
          <p:nvPr/>
        </p:nvSpPr>
        <p:spPr>
          <a:xfrm>
            <a:off x="1905000" y="952499"/>
            <a:ext cx="778088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Series-Multi｜产品概述</a:t>
            </a:r>
          </a:p>
        </p:txBody>
      </p:sp>
      <p:sp>
        <p:nvSpPr>
          <p:cNvPr id="55" name="在线PCBA双面光学检测设备…"/>
          <p:cNvSpPr txBox="1"/>
          <p:nvPr/>
        </p:nvSpPr>
        <p:spPr>
          <a:xfrm>
            <a:off x="11938000" y="4378360"/>
            <a:ext cx="6043368" cy="1909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l" defTabSz="914400">
              <a:lnSpc>
                <a:spcPct val="120000"/>
              </a:lnSpc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在线PCBA双面光学检测设备</a:t>
            </a:r>
          </a:p>
          <a:p>
            <a:pPr algn="l" defTabSz="914400">
              <a:lnSpc>
                <a:spcPct val="120000"/>
              </a:lnSpc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检测T/B双面错漏反及焊锡等缺陷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IS50X Series-Multi｜应用场景"/>
          <p:cNvSpPr txBox="1"/>
          <p:nvPr/>
        </p:nvSpPr>
        <p:spPr>
          <a:xfrm>
            <a:off x="1905000" y="933450"/>
            <a:ext cx="7780881" cy="840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Series-Multi｜应用场景</a:t>
            </a:r>
          </a:p>
        </p:txBody>
      </p:sp>
      <p:sp>
        <p:nvSpPr>
          <p:cNvPr id="58" name="SMT段回流焊后、DIP段波峰焊后、包装前终检"/>
          <p:cNvSpPr txBox="1"/>
          <p:nvPr/>
        </p:nvSpPr>
        <p:spPr>
          <a:xfrm>
            <a:off x="1905000" y="2730500"/>
            <a:ext cx="961392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SMT段回流焊后、DIP段波峰焊后、包装前终检</a:t>
            </a:r>
          </a:p>
        </p:txBody>
      </p:sp>
      <p:pic>
        <p:nvPicPr>
          <p:cNvPr id="59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685" y="3935732"/>
            <a:ext cx="20580630" cy="9223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IS50X Series-Multi｜可检测缺陷"/>
          <p:cNvSpPr txBox="1"/>
          <p:nvPr/>
        </p:nvSpPr>
        <p:spPr>
          <a:xfrm>
            <a:off x="1905000" y="952499"/>
            <a:ext cx="831428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Series-Multi｜可检测缺陷</a:t>
            </a:r>
          </a:p>
        </p:txBody>
      </p:sp>
      <p:sp>
        <p:nvSpPr>
          <p:cNvPr id="62" name="插件不良"/>
          <p:cNvSpPr txBox="1"/>
          <p:nvPr/>
        </p:nvSpPr>
        <p:spPr>
          <a:xfrm>
            <a:off x="2031352" y="3231449"/>
            <a:ext cx="175047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dirty="0"/>
              <a:t>焊点</a:t>
            </a:r>
            <a:r>
              <a:rPr dirty="0" err="1"/>
              <a:t>不良</a:t>
            </a:r>
            <a:endParaRPr dirty="0"/>
          </a:p>
        </p:txBody>
      </p:sp>
      <p:sp>
        <p:nvSpPr>
          <p:cNvPr id="63" name="贴片/焊锡不良"/>
          <p:cNvSpPr txBox="1"/>
          <p:nvPr/>
        </p:nvSpPr>
        <p:spPr>
          <a:xfrm>
            <a:off x="1927386" y="5859730"/>
            <a:ext cx="266561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贴片/焊锡不良</a:t>
            </a:r>
          </a:p>
        </p:txBody>
      </p:sp>
      <p:sp>
        <p:nvSpPr>
          <p:cNvPr id="64" name="焊点不良"/>
          <p:cNvSpPr txBox="1"/>
          <p:nvPr/>
        </p:nvSpPr>
        <p:spPr>
          <a:xfrm>
            <a:off x="2031353" y="9626004"/>
            <a:ext cx="175047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dirty="0"/>
              <a:t>插件</a:t>
            </a:r>
            <a:r>
              <a:rPr dirty="0" err="1"/>
              <a:t>不良</a:t>
            </a:r>
            <a:endParaRPr dirty="0"/>
          </a:p>
        </p:txBody>
      </p:sp>
      <p:pic>
        <p:nvPicPr>
          <p:cNvPr id="65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52" y="3109700"/>
            <a:ext cx="14817833" cy="8965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像" descr="图像"/>
          <p:cNvPicPr>
            <a:picLocks noChangeAspect="1"/>
          </p:cNvPicPr>
          <p:nvPr/>
        </p:nvPicPr>
        <p:blipFill>
          <a:blip r:embed="rId2"/>
          <a:srcRect b="54557"/>
          <a:stretch>
            <a:fillRect/>
          </a:stretch>
        </p:blipFill>
        <p:spPr>
          <a:xfrm>
            <a:off x="2099278" y="7244787"/>
            <a:ext cx="17155887" cy="6097473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AIS50X Series-Multi｜设备架构"/>
          <p:cNvSpPr txBox="1"/>
          <p:nvPr/>
        </p:nvSpPr>
        <p:spPr>
          <a:xfrm>
            <a:off x="1905000" y="952499"/>
            <a:ext cx="778088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Series-Multi｜设备架构</a:t>
            </a:r>
          </a:p>
        </p:txBody>
      </p:sp>
      <p:sp>
        <p:nvSpPr>
          <p:cNvPr id="69" name="节省人力，可替代终检前目检工位…"/>
          <p:cNvSpPr txBox="1"/>
          <p:nvPr/>
        </p:nvSpPr>
        <p:spPr>
          <a:xfrm>
            <a:off x="1909334" y="3728037"/>
            <a:ext cx="12472179" cy="295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节省人力，可替代终检前目检工位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提升品质，包装前有效卡控，拦截不良，避免流出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可保留包装前正反面板卡照片，实现数据可追溯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PCBA规格尺寸：</a:t>
            </a:r>
          </a:p>
          <a:p>
            <a:pPr lvl="1"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50*50mm～510*460mm（大板模式最大支持730*460mm）</a:t>
            </a:r>
          </a:p>
        </p:txBody>
      </p:sp>
      <p:sp>
        <p:nvSpPr>
          <p:cNvPr id="70" name="AIS501"/>
          <p:cNvSpPr txBox="1"/>
          <p:nvPr/>
        </p:nvSpPr>
        <p:spPr>
          <a:xfrm>
            <a:off x="1909334" y="2668737"/>
            <a:ext cx="146982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AIS501</a:t>
            </a:r>
          </a:p>
        </p:txBody>
      </p:sp>
      <p:sp>
        <p:nvSpPr>
          <p:cNvPr id="71" name="线条"/>
          <p:cNvSpPr/>
          <p:nvPr/>
        </p:nvSpPr>
        <p:spPr>
          <a:xfrm>
            <a:off x="1909334" y="3374737"/>
            <a:ext cx="1613446" cy="1"/>
          </a:xfrm>
          <a:prstGeom prst="line">
            <a:avLst/>
          </a:prstGeom>
          <a:ln w="25400">
            <a:solidFill>
              <a:srgbClr val="266FA1"/>
            </a:solidFill>
            <a:miter lim="400000"/>
          </a:ln>
        </p:spPr>
        <p:txBody>
          <a:bodyPr lIns="0" tIns="0" rIns="0" bIns="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像" descr="图像"/>
          <p:cNvPicPr>
            <a:picLocks noChangeAspect="1"/>
          </p:cNvPicPr>
          <p:nvPr/>
        </p:nvPicPr>
        <p:blipFill>
          <a:blip r:embed="rId2"/>
          <a:srcRect t="54871"/>
          <a:stretch>
            <a:fillRect/>
          </a:stretch>
        </p:blipFill>
        <p:spPr>
          <a:xfrm>
            <a:off x="1902081" y="7239000"/>
            <a:ext cx="17286631" cy="610149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AIS50X Series-Multi｜设备架构"/>
          <p:cNvSpPr txBox="1"/>
          <p:nvPr/>
        </p:nvSpPr>
        <p:spPr>
          <a:xfrm>
            <a:off x="1905000" y="952499"/>
            <a:ext cx="778088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Series-Multi｜设备架构</a:t>
            </a:r>
          </a:p>
        </p:txBody>
      </p:sp>
      <p:sp>
        <p:nvSpPr>
          <p:cNvPr id="75" name="节省人力，可替代终检前目检工位…"/>
          <p:cNvSpPr txBox="1"/>
          <p:nvPr/>
        </p:nvSpPr>
        <p:spPr>
          <a:xfrm>
            <a:off x="1905000" y="3728037"/>
            <a:ext cx="11448543" cy="295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节省人力，可替代终检前目检工位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提升品质，包装前有效卡控，拦截不良，避免流出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可保留包装前正反面板卡照片，实现数据可追溯</a:t>
            </a:r>
          </a:p>
          <a:p>
            <a:pPr marL="406400" indent="-406400" algn="l">
              <a:buSzPct val="123000"/>
              <a:buChar char="•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PCBA规格尺寸：</a:t>
            </a:r>
          </a:p>
          <a:p>
            <a:pPr lvl="1"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50*50mm～510*650mm（大板模式最大支持730*650mm）</a:t>
            </a:r>
          </a:p>
        </p:txBody>
      </p:sp>
      <p:sp>
        <p:nvSpPr>
          <p:cNvPr id="76" name="AIS501-L"/>
          <p:cNvSpPr txBox="1"/>
          <p:nvPr/>
        </p:nvSpPr>
        <p:spPr>
          <a:xfrm>
            <a:off x="1905000" y="2668737"/>
            <a:ext cx="185340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AIS501-L</a:t>
            </a:r>
          </a:p>
        </p:txBody>
      </p:sp>
      <p:sp>
        <p:nvSpPr>
          <p:cNvPr id="77" name="线条"/>
          <p:cNvSpPr/>
          <p:nvPr/>
        </p:nvSpPr>
        <p:spPr>
          <a:xfrm>
            <a:off x="1905000" y="3374737"/>
            <a:ext cx="1865478" cy="1"/>
          </a:xfrm>
          <a:prstGeom prst="line">
            <a:avLst/>
          </a:prstGeom>
          <a:ln w="25400">
            <a:solidFill>
              <a:srgbClr val="266FA1"/>
            </a:solidFill>
            <a:miter lim="400000"/>
          </a:ln>
        </p:spPr>
        <p:txBody>
          <a:bodyPr lIns="0" tIns="0" rIns="0" bIns="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AIS50X Series-Multi｜核心优势"/>
          <p:cNvSpPr txBox="1"/>
          <p:nvPr/>
        </p:nvSpPr>
        <p:spPr>
          <a:xfrm>
            <a:off x="1905000" y="952499"/>
            <a:ext cx="778088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Series-Multi｜核心优势</a:t>
            </a:r>
          </a:p>
        </p:txBody>
      </p:sp>
      <p:pic>
        <p:nvPicPr>
          <p:cNvPr id="80" name="zhihuigongye.png" descr="zhihuigongy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394" y="6853294"/>
            <a:ext cx="1079501" cy="107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gongyede--3.png" descr="gongyede--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394" y="4125157"/>
            <a:ext cx="1079501" cy="107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gongyede--2.png" descr="gongyede-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394" y="9581432"/>
            <a:ext cx="1079501" cy="107950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双相机异步异时拍照，避免光源干扰，提高检测节拍"/>
          <p:cNvSpPr txBox="1"/>
          <p:nvPr/>
        </p:nvSpPr>
        <p:spPr>
          <a:xfrm>
            <a:off x="3492500" y="7056494"/>
            <a:ext cx="946150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双相机异步异时拍照，避免光源干扰，提高检测节拍</a:t>
            </a:r>
          </a:p>
        </p:txBody>
      </p:sp>
      <p:sp>
        <p:nvSpPr>
          <p:cNvPr id="84" name="精简编程流程，极简界面，支持一键批量修改参数"/>
          <p:cNvSpPr txBox="1"/>
          <p:nvPr/>
        </p:nvSpPr>
        <p:spPr>
          <a:xfrm>
            <a:off x="3492500" y="4328357"/>
            <a:ext cx="905510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精简编程流程，极简界面，支持一键批量修改参数</a:t>
            </a:r>
          </a:p>
        </p:txBody>
      </p:sp>
      <p:sp>
        <p:nvSpPr>
          <p:cNvPr id="85" name="强大抗干扰能力，高检出率，低误报率"/>
          <p:cNvSpPr txBox="1"/>
          <p:nvPr/>
        </p:nvSpPr>
        <p:spPr>
          <a:xfrm>
            <a:off x="3492500" y="9784632"/>
            <a:ext cx="702310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强大抗干扰能力，高检出率，低误报率</a:t>
            </a:r>
          </a:p>
        </p:txBody>
      </p:sp>
      <p:pic>
        <p:nvPicPr>
          <p:cNvPr id="86" name="gongyede--4.png" descr="gongyede--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7960" y="8272979"/>
            <a:ext cx="1079501" cy="107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gongyede-.png" descr="gongyede-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7960" y="5544842"/>
            <a:ext cx="1079501" cy="107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gongyewulian.png" descr="gongyewuli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97960" y="2816704"/>
            <a:ext cx="1079501" cy="1079501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多应用场景，满足不同检测需求"/>
          <p:cNvSpPr txBox="1"/>
          <p:nvPr/>
        </p:nvSpPr>
        <p:spPr>
          <a:xfrm>
            <a:off x="16384748" y="5748042"/>
            <a:ext cx="58039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多应用场景，满足不同检测需求</a:t>
            </a:r>
          </a:p>
        </p:txBody>
      </p:sp>
      <p:sp>
        <p:nvSpPr>
          <p:cNvPr id="90" name="集中管控，多设备互联互通"/>
          <p:cNvSpPr txBox="1"/>
          <p:nvPr/>
        </p:nvSpPr>
        <p:spPr>
          <a:xfrm>
            <a:off x="16384748" y="3019904"/>
            <a:ext cx="49911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集中管控，多设备互联互通</a:t>
            </a:r>
          </a:p>
        </p:txBody>
      </p:sp>
      <p:sp>
        <p:nvSpPr>
          <p:cNvPr id="91" name="数据可追溯，支持SPC报警"/>
          <p:cNvSpPr txBox="1"/>
          <p:nvPr/>
        </p:nvSpPr>
        <p:spPr>
          <a:xfrm>
            <a:off x="16384748" y="8476179"/>
            <a:ext cx="501392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数据可追溯，支持SPC报警</a:t>
            </a:r>
          </a:p>
        </p:txBody>
      </p:sp>
      <p:sp>
        <p:nvSpPr>
          <p:cNvPr id="92" name="镜头自动清洁功能，减少维护频率"/>
          <p:cNvSpPr txBox="1"/>
          <p:nvPr/>
        </p:nvSpPr>
        <p:spPr>
          <a:xfrm>
            <a:off x="16381990" y="11093084"/>
            <a:ext cx="62103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镜头自动清洁功能，减少维护频率</a:t>
            </a:r>
          </a:p>
        </p:txBody>
      </p:sp>
      <p:pic>
        <p:nvPicPr>
          <p:cNvPr id="93" name="工业.png" descr="工业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7960" y="10889884"/>
            <a:ext cx="1079501" cy="107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在工业检测领域应用深度学习算法，使用大数据优化，智能极简编程，一键自动识别已训练元器件及焊锡，智能判定不良，解决编程时间长、误报率高两大传统算法痛点"/>
          <p:cNvSpPr txBox="1"/>
          <p:nvPr/>
        </p:nvSpPr>
        <p:spPr>
          <a:xfrm>
            <a:off x="2858588" y="2752938"/>
            <a:ext cx="16578094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在工业检测领域应用深度学习算法，使用大数据优化，智能极简编程，一键自动识别已训练元器件及焊锡，智能判定不良，解决编程时间长、误报率高两大传统算法痛点</a:t>
            </a:r>
          </a:p>
        </p:txBody>
      </p:sp>
      <p:sp>
        <p:nvSpPr>
          <p:cNvPr id="96" name="AIS50X Series-Multi｜深度学习算法"/>
          <p:cNvSpPr txBox="1"/>
          <p:nvPr/>
        </p:nvSpPr>
        <p:spPr>
          <a:xfrm>
            <a:off x="1905000" y="952499"/>
            <a:ext cx="884768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Series-Multi｜深度学习算法</a:t>
            </a:r>
          </a:p>
        </p:txBody>
      </p:sp>
      <p:grpSp>
        <p:nvGrpSpPr>
          <p:cNvPr id="99" name="成组"/>
          <p:cNvGrpSpPr/>
          <p:nvPr/>
        </p:nvGrpSpPr>
        <p:grpSpPr>
          <a:xfrm>
            <a:off x="2625091" y="4989832"/>
            <a:ext cx="18900354" cy="6955154"/>
            <a:chOff x="0" y="0"/>
            <a:chExt cx="18900353" cy="6955152"/>
          </a:xfrm>
        </p:grpSpPr>
        <p:pic>
          <p:nvPicPr>
            <p:cNvPr id="97" name="图像" descr="图像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900354" cy="695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企业微信截图_444a8789-4c96-42d1-ab57-e7746aaae3bf.png" descr="企业微信截图_444a8789-4c96-42d1-ab57-e7746aaae3bf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545650" y="2644616"/>
              <a:ext cx="1427481" cy="16463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AIS50X Series-Multi｜技术优势"/>
          <p:cNvSpPr txBox="1"/>
          <p:nvPr/>
        </p:nvSpPr>
        <p:spPr>
          <a:xfrm>
            <a:off x="1905000" y="952499"/>
            <a:ext cx="778088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l" defTabSz="914400">
              <a:defRPr sz="4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AIS50X Series-Multi｜技术优势</a:t>
            </a:r>
          </a:p>
        </p:txBody>
      </p:sp>
      <p:sp>
        <p:nvSpPr>
          <p:cNvPr id="102" name="深度学习算法，编程简单，一键自动搜索已训练元器件及焊锡，智能判定不良，编程速度快"/>
          <p:cNvSpPr txBox="1"/>
          <p:nvPr/>
        </p:nvSpPr>
        <p:spPr>
          <a:xfrm>
            <a:off x="1905760" y="3621688"/>
            <a:ext cx="163703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深度学习算法，编程简单，一键自动搜索已训练元器件及焊锡，智能判定不良，编程速度快</a:t>
            </a:r>
          </a:p>
        </p:txBody>
      </p:sp>
      <p:sp>
        <p:nvSpPr>
          <p:cNvPr id="103" name="智能判定…"/>
          <p:cNvSpPr txBox="1"/>
          <p:nvPr/>
        </p:nvSpPr>
        <p:spPr>
          <a:xfrm>
            <a:off x="1907417" y="5353049"/>
            <a:ext cx="10654626" cy="612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0" indent="-406400" algn="l">
              <a:buSzPct val="123000"/>
              <a:buChar char="•"/>
              <a:defRPr sz="3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智能判定</a:t>
            </a:r>
          </a:p>
          <a:p>
            <a:pPr lvl="1"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自动框选框选元器件及焊锡</a:t>
            </a:r>
          </a:p>
          <a:p>
            <a:pPr lvl="1"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6400" indent="-406400" algn="l">
              <a:buSzPct val="123000"/>
              <a:buChar char="•"/>
              <a:defRPr sz="3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离线编程</a:t>
            </a:r>
          </a:p>
          <a:p>
            <a:pPr lvl="1"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支持离线编程，可便捷修改、调试</a:t>
            </a:r>
          </a:p>
          <a:p>
            <a:pPr lvl="1"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6400" indent="-406400" algn="l">
              <a:buSzPct val="123000"/>
              <a:buChar char="•"/>
              <a:defRPr sz="3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在线编程</a:t>
            </a:r>
          </a:p>
          <a:p>
            <a:pPr lvl="1"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测试的同时可对版式文件同步编辑</a:t>
            </a:r>
          </a:p>
          <a:p>
            <a:pPr lvl="1"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06400" indent="-406400" algn="l">
              <a:buSzPct val="123000"/>
              <a:buChar char="•"/>
              <a:defRPr sz="3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快速换线</a:t>
            </a:r>
          </a:p>
          <a:p>
            <a:pPr lvl="1" algn="l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直接调用已有版式文件，无需重复调整</a:t>
            </a:r>
          </a:p>
        </p:txBody>
      </p:sp>
      <p:sp>
        <p:nvSpPr>
          <p:cNvPr id="104" name="极简编程"/>
          <p:cNvSpPr txBox="1"/>
          <p:nvPr/>
        </p:nvSpPr>
        <p:spPr>
          <a:xfrm>
            <a:off x="1905760" y="2755900"/>
            <a:ext cx="19431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极简编程</a:t>
            </a:r>
          </a:p>
        </p:txBody>
      </p:sp>
      <p:pic>
        <p:nvPicPr>
          <p:cNvPr id="105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6115" y="5084555"/>
            <a:ext cx="7616014" cy="7014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418</Words>
  <Application>Microsoft Macintosh PowerPoint</Application>
  <PresentationFormat>自定义</PresentationFormat>
  <Paragraphs>115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3" baseType="lpstr">
      <vt:lpstr>Helvetica</vt:lpstr>
      <vt:lpstr>Helvetica Neue</vt:lpstr>
      <vt:lpstr>Helvetica Neue Medium</vt:lpstr>
      <vt:lpstr>Lucida Grande</vt:lpstr>
      <vt:lpstr>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wllinch35</cp:lastModifiedBy>
  <cp:revision>1</cp:revision>
  <dcterms:modified xsi:type="dcterms:W3CDTF">2021-03-24T01:20:21Z</dcterms:modified>
</cp:coreProperties>
</file>